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69" r:id="rId18"/>
    <p:sldId id="277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117F6-2F48-2349-8C17-50E9BBAABC80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F89E7-FDEA-A545-8D3A-5552D6EAA959}">
      <dgm:prSet phldrT="[Text]"/>
      <dgm:spPr/>
      <dgm:t>
        <a:bodyPr/>
        <a:lstStyle/>
        <a:p>
          <a:r>
            <a:rPr lang="el-GR" b="1" dirty="0" smtClean="0"/>
            <a:t>Προτεραιότητες</a:t>
          </a:r>
          <a:endParaRPr lang="en-US" b="1" dirty="0"/>
        </a:p>
      </dgm:t>
    </dgm:pt>
    <dgm:pt modelId="{16A217E8-0021-5E43-8C20-FB653266257D}" type="parTrans" cxnId="{A037EAD7-0661-6546-AE8E-76643E232AD1}">
      <dgm:prSet/>
      <dgm:spPr/>
      <dgm:t>
        <a:bodyPr/>
        <a:lstStyle/>
        <a:p>
          <a:endParaRPr lang="en-US"/>
        </a:p>
      </dgm:t>
    </dgm:pt>
    <dgm:pt modelId="{6AC0C054-DEBF-2840-9958-7C6D65377A81}" type="sibTrans" cxnId="{A037EAD7-0661-6546-AE8E-76643E232AD1}">
      <dgm:prSet/>
      <dgm:spPr/>
      <dgm:t>
        <a:bodyPr/>
        <a:lstStyle/>
        <a:p>
          <a:endParaRPr lang="en-US"/>
        </a:p>
      </dgm:t>
    </dgm:pt>
    <dgm:pt modelId="{521372AB-1801-2D45-B738-E237626FA868}">
      <dgm:prSet phldrT="[Text]"/>
      <dgm:spPr/>
      <dgm:t>
        <a:bodyPr/>
        <a:lstStyle/>
        <a:p>
          <a:r>
            <a:rPr lang="el-GR" dirty="0" smtClean="0"/>
            <a:t>1. Ποιότητα στη διατριβή</a:t>
          </a:r>
          <a:endParaRPr lang="en-US" dirty="0"/>
        </a:p>
      </dgm:t>
    </dgm:pt>
    <dgm:pt modelId="{9C21EFA0-4602-2843-8145-7D6DFC9067D2}" type="parTrans" cxnId="{7DD61CEA-2B07-B44B-A5C2-57065B7DA4B9}">
      <dgm:prSet/>
      <dgm:spPr/>
      <dgm:t>
        <a:bodyPr/>
        <a:lstStyle/>
        <a:p>
          <a:endParaRPr lang="en-US"/>
        </a:p>
      </dgm:t>
    </dgm:pt>
    <dgm:pt modelId="{0DDBE695-BACF-E247-A4A1-F85BC7D8FD9A}" type="sibTrans" cxnId="{7DD61CEA-2B07-B44B-A5C2-57065B7DA4B9}">
      <dgm:prSet/>
      <dgm:spPr/>
      <dgm:t>
        <a:bodyPr/>
        <a:lstStyle/>
        <a:p>
          <a:endParaRPr lang="en-US"/>
        </a:p>
      </dgm:t>
    </dgm:pt>
    <dgm:pt modelId="{FCD607BE-05B0-894A-A40F-4B3BA18743CE}">
      <dgm:prSet phldrT="[Text]"/>
      <dgm:spPr/>
      <dgm:t>
        <a:bodyPr/>
        <a:lstStyle/>
        <a:p>
          <a:r>
            <a:rPr lang="el-GR" dirty="0" smtClean="0"/>
            <a:t>2. Ολοκλήρωση της διατριβής σε εύλογο χρονικό διάστημα/τήρηση προθεσμιών</a:t>
          </a:r>
          <a:endParaRPr lang="en-US" dirty="0"/>
        </a:p>
      </dgm:t>
    </dgm:pt>
    <dgm:pt modelId="{3322D3CB-2ECC-414E-812D-0F1CEAD3FBCF}" type="parTrans" cxnId="{279B15AE-FF49-B242-AD84-88095E67F2D1}">
      <dgm:prSet/>
      <dgm:spPr/>
      <dgm:t>
        <a:bodyPr/>
        <a:lstStyle/>
        <a:p>
          <a:endParaRPr lang="en-US"/>
        </a:p>
      </dgm:t>
    </dgm:pt>
    <dgm:pt modelId="{9C5B851C-7D29-CA4C-A2E4-C1A315EB8825}" type="sibTrans" cxnId="{279B15AE-FF49-B242-AD84-88095E67F2D1}">
      <dgm:prSet/>
      <dgm:spPr/>
      <dgm:t>
        <a:bodyPr/>
        <a:lstStyle/>
        <a:p>
          <a:endParaRPr lang="en-US"/>
        </a:p>
      </dgm:t>
    </dgm:pt>
    <dgm:pt modelId="{F65D2135-8BA5-4840-8EBD-EED1E1658011}">
      <dgm:prSet phldrT="[Text]"/>
      <dgm:spPr/>
      <dgm:t>
        <a:bodyPr/>
        <a:lstStyle/>
        <a:p>
          <a:r>
            <a:rPr lang="el-GR" dirty="0" smtClean="0"/>
            <a:t>3. Ετοιμασία πιο απλών αιτήσεων κατά το τελευταίο έτος του διδακτορικού, </a:t>
          </a:r>
          <a:r>
            <a:rPr lang="el-GR" u="sng" dirty="0" smtClean="0"/>
            <a:t>όχι όμως σε βάρος του διδακτορικού</a:t>
          </a:r>
          <a:endParaRPr lang="en-US" u="sng" dirty="0"/>
        </a:p>
      </dgm:t>
    </dgm:pt>
    <dgm:pt modelId="{093A5FF6-CA23-5540-8D80-E4BD09233DB1}" type="sibTrans" cxnId="{57EBA52E-E81B-6E47-AB02-98E76652AE08}">
      <dgm:prSet/>
      <dgm:spPr/>
      <dgm:t>
        <a:bodyPr/>
        <a:lstStyle/>
        <a:p>
          <a:endParaRPr lang="en-US"/>
        </a:p>
      </dgm:t>
    </dgm:pt>
    <dgm:pt modelId="{307935C2-873B-AB42-85CA-6CF204212ABD}" type="parTrans" cxnId="{57EBA52E-E81B-6E47-AB02-98E76652AE08}">
      <dgm:prSet/>
      <dgm:spPr/>
      <dgm:t>
        <a:bodyPr/>
        <a:lstStyle/>
        <a:p>
          <a:endParaRPr lang="en-US"/>
        </a:p>
      </dgm:t>
    </dgm:pt>
    <dgm:pt modelId="{25B670C7-4CD1-254E-A029-A5D9E30E8A57}" type="pres">
      <dgm:prSet presAssocID="{97A117F6-2F48-2349-8C17-50E9BBAABC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79742E-FCFE-384F-B7C4-9958E5DCA4B9}" type="pres">
      <dgm:prSet presAssocID="{A2CF89E7-FDEA-A545-8D3A-5552D6EAA959}" presName="root1" presStyleCnt="0"/>
      <dgm:spPr/>
    </dgm:pt>
    <dgm:pt modelId="{5BE17151-6247-EC47-9701-C491DAAA1224}" type="pres">
      <dgm:prSet presAssocID="{A2CF89E7-FDEA-A545-8D3A-5552D6EAA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42C1C0-FC0D-2543-8333-691AA0867057}" type="pres">
      <dgm:prSet presAssocID="{A2CF89E7-FDEA-A545-8D3A-5552D6EAA959}" presName="level2hierChild" presStyleCnt="0"/>
      <dgm:spPr/>
    </dgm:pt>
    <dgm:pt modelId="{58DCDD55-F364-E442-AE21-7596F090DB7D}" type="pres">
      <dgm:prSet presAssocID="{9C21EFA0-4602-2843-8145-7D6DFC9067D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788B007-43BB-4A42-A3E2-DE182A834244}" type="pres">
      <dgm:prSet presAssocID="{9C21EFA0-4602-2843-8145-7D6DFC9067D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B2FA71B-BDC3-9147-A431-D08274065E99}" type="pres">
      <dgm:prSet presAssocID="{521372AB-1801-2D45-B738-E237626FA868}" presName="root2" presStyleCnt="0"/>
      <dgm:spPr/>
    </dgm:pt>
    <dgm:pt modelId="{CEB8CC98-B1B5-8B4E-8255-0F84C17CE243}" type="pres">
      <dgm:prSet presAssocID="{521372AB-1801-2D45-B738-E237626FA86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4200A-9ACC-FF4E-B126-9F73355535AB}" type="pres">
      <dgm:prSet presAssocID="{521372AB-1801-2D45-B738-E237626FA868}" presName="level3hierChild" presStyleCnt="0"/>
      <dgm:spPr/>
    </dgm:pt>
    <dgm:pt modelId="{F52626E1-5143-134D-85F9-83A52977EDC5}" type="pres">
      <dgm:prSet presAssocID="{3322D3CB-2ECC-414E-812D-0F1CEAD3FBC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8543511-A47E-FD45-96D9-93EEF394F76D}" type="pres">
      <dgm:prSet presAssocID="{3322D3CB-2ECC-414E-812D-0F1CEAD3FBC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A2B032A-EA01-A440-AA46-6CC0A0F7DD98}" type="pres">
      <dgm:prSet presAssocID="{FCD607BE-05B0-894A-A40F-4B3BA18743CE}" presName="root2" presStyleCnt="0"/>
      <dgm:spPr/>
    </dgm:pt>
    <dgm:pt modelId="{AA57CEAE-18AC-004E-B47C-1EF6A557B9B4}" type="pres">
      <dgm:prSet presAssocID="{FCD607BE-05B0-894A-A40F-4B3BA18743C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FFD7B-3D0D-AD4C-BAFF-8AA0D5D3E33B}" type="pres">
      <dgm:prSet presAssocID="{FCD607BE-05B0-894A-A40F-4B3BA18743CE}" presName="level3hierChild" presStyleCnt="0"/>
      <dgm:spPr/>
    </dgm:pt>
    <dgm:pt modelId="{600CB0BD-3D11-7848-8F8B-04C4292AD8D9}" type="pres">
      <dgm:prSet presAssocID="{307935C2-873B-AB42-85CA-6CF204212AB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9AEC1F2-F95D-7D4A-8DD9-8454E1082FFE}" type="pres">
      <dgm:prSet presAssocID="{307935C2-873B-AB42-85CA-6CF204212A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2775829-D066-8C46-8BA3-D079C9868822}" type="pres">
      <dgm:prSet presAssocID="{F65D2135-8BA5-4840-8EBD-EED1E1658011}" presName="root2" presStyleCnt="0"/>
      <dgm:spPr/>
    </dgm:pt>
    <dgm:pt modelId="{7F7A3670-AA5F-594C-983F-E112BD7431DE}" type="pres">
      <dgm:prSet presAssocID="{F65D2135-8BA5-4840-8EBD-EED1E16580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4F96A2-3063-124D-A6E3-F5062BB0DF9A}" type="pres">
      <dgm:prSet presAssocID="{F65D2135-8BA5-4840-8EBD-EED1E1658011}" presName="level3hierChild" presStyleCnt="0"/>
      <dgm:spPr/>
    </dgm:pt>
  </dgm:ptLst>
  <dgm:cxnLst>
    <dgm:cxn modelId="{92746733-0830-E94D-BE97-5A46AD779C1F}" type="presOf" srcId="{9C21EFA0-4602-2843-8145-7D6DFC9067D2}" destId="{58DCDD55-F364-E442-AE21-7596F090DB7D}" srcOrd="0" destOrd="0" presId="urn:microsoft.com/office/officeart/2008/layout/HorizontalMultiLevelHierarchy"/>
    <dgm:cxn modelId="{57EBA52E-E81B-6E47-AB02-98E76652AE08}" srcId="{A2CF89E7-FDEA-A545-8D3A-5552D6EAA959}" destId="{F65D2135-8BA5-4840-8EBD-EED1E1658011}" srcOrd="2" destOrd="0" parTransId="{307935C2-873B-AB42-85CA-6CF204212ABD}" sibTransId="{093A5FF6-CA23-5540-8D80-E4BD09233DB1}"/>
    <dgm:cxn modelId="{8E3F2410-3762-204D-97DF-EF4D8A5B94E0}" type="presOf" srcId="{307935C2-873B-AB42-85CA-6CF204212ABD}" destId="{19AEC1F2-F95D-7D4A-8DD9-8454E1082FFE}" srcOrd="1" destOrd="0" presId="urn:microsoft.com/office/officeart/2008/layout/HorizontalMultiLevelHierarchy"/>
    <dgm:cxn modelId="{279B15AE-FF49-B242-AD84-88095E67F2D1}" srcId="{A2CF89E7-FDEA-A545-8D3A-5552D6EAA959}" destId="{FCD607BE-05B0-894A-A40F-4B3BA18743CE}" srcOrd="1" destOrd="0" parTransId="{3322D3CB-2ECC-414E-812D-0F1CEAD3FBCF}" sibTransId="{9C5B851C-7D29-CA4C-A2E4-C1A315EB8825}"/>
    <dgm:cxn modelId="{96C1DD18-F415-CE40-90BD-50127B7EEBBC}" type="presOf" srcId="{F65D2135-8BA5-4840-8EBD-EED1E1658011}" destId="{7F7A3670-AA5F-594C-983F-E112BD7431DE}" srcOrd="0" destOrd="0" presId="urn:microsoft.com/office/officeart/2008/layout/HorizontalMultiLevelHierarchy"/>
    <dgm:cxn modelId="{A037EAD7-0661-6546-AE8E-76643E232AD1}" srcId="{97A117F6-2F48-2349-8C17-50E9BBAABC80}" destId="{A2CF89E7-FDEA-A545-8D3A-5552D6EAA959}" srcOrd="0" destOrd="0" parTransId="{16A217E8-0021-5E43-8C20-FB653266257D}" sibTransId="{6AC0C054-DEBF-2840-9958-7C6D65377A81}"/>
    <dgm:cxn modelId="{49135FD0-5AB3-6A45-822E-8B64ABC220A4}" type="presOf" srcId="{3322D3CB-2ECC-414E-812D-0F1CEAD3FBCF}" destId="{48543511-A47E-FD45-96D9-93EEF394F76D}" srcOrd="1" destOrd="0" presId="urn:microsoft.com/office/officeart/2008/layout/HorizontalMultiLevelHierarchy"/>
    <dgm:cxn modelId="{7DD61CEA-2B07-B44B-A5C2-57065B7DA4B9}" srcId="{A2CF89E7-FDEA-A545-8D3A-5552D6EAA959}" destId="{521372AB-1801-2D45-B738-E237626FA868}" srcOrd="0" destOrd="0" parTransId="{9C21EFA0-4602-2843-8145-7D6DFC9067D2}" sibTransId="{0DDBE695-BACF-E247-A4A1-F85BC7D8FD9A}"/>
    <dgm:cxn modelId="{D7C2EF7E-5AF3-8C4A-9C19-26A1AD2C845C}" type="presOf" srcId="{521372AB-1801-2D45-B738-E237626FA868}" destId="{CEB8CC98-B1B5-8B4E-8255-0F84C17CE243}" srcOrd="0" destOrd="0" presId="urn:microsoft.com/office/officeart/2008/layout/HorizontalMultiLevelHierarchy"/>
    <dgm:cxn modelId="{F842F811-2B70-4F44-AEF0-183FCECB79C5}" type="presOf" srcId="{A2CF89E7-FDEA-A545-8D3A-5552D6EAA959}" destId="{5BE17151-6247-EC47-9701-C491DAAA1224}" srcOrd="0" destOrd="0" presId="urn:microsoft.com/office/officeart/2008/layout/HorizontalMultiLevelHierarchy"/>
    <dgm:cxn modelId="{5648EF63-0C39-8347-B005-D63FDE524279}" type="presOf" srcId="{9C21EFA0-4602-2843-8145-7D6DFC9067D2}" destId="{F788B007-43BB-4A42-A3E2-DE182A834244}" srcOrd="1" destOrd="0" presId="urn:microsoft.com/office/officeart/2008/layout/HorizontalMultiLevelHierarchy"/>
    <dgm:cxn modelId="{E48CE3FC-7F3E-3E4B-B2B7-4480C203B21D}" type="presOf" srcId="{FCD607BE-05B0-894A-A40F-4B3BA18743CE}" destId="{AA57CEAE-18AC-004E-B47C-1EF6A557B9B4}" srcOrd="0" destOrd="0" presId="urn:microsoft.com/office/officeart/2008/layout/HorizontalMultiLevelHierarchy"/>
    <dgm:cxn modelId="{78A9795D-CE8A-574B-A41F-EE1AE1A9A42C}" type="presOf" srcId="{97A117F6-2F48-2349-8C17-50E9BBAABC80}" destId="{25B670C7-4CD1-254E-A029-A5D9E30E8A57}" srcOrd="0" destOrd="0" presId="urn:microsoft.com/office/officeart/2008/layout/HorizontalMultiLevelHierarchy"/>
    <dgm:cxn modelId="{2C9A442A-4B19-C848-9B57-DBBB0642996D}" type="presOf" srcId="{307935C2-873B-AB42-85CA-6CF204212ABD}" destId="{600CB0BD-3D11-7848-8F8B-04C4292AD8D9}" srcOrd="0" destOrd="0" presId="urn:microsoft.com/office/officeart/2008/layout/HorizontalMultiLevelHierarchy"/>
    <dgm:cxn modelId="{EA50697F-042E-4E4F-A209-8269513B8197}" type="presOf" srcId="{3322D3CB-2ECC-414E-812D-0F1CEAD3FBCF}" destId="{F52626E1-5143-134D-85F9-83A52977EDC5}" srcOrd="0" destOrd="0" presId="urn:microsoft.com/office/officeart/2008/layout/HorizontalMultiLevelHierarchy"/>
    <dgm:cxn modelId="{B2E3C9F9-1B51-F04B-9C30-269925CD3643}" type="presParOf" srcId="{25B670C7-4CD1-254E-A029-A5D9E30E8A57}" destId="{1679742E-FCFE-384F-B7C4-9958E5DCA4B9}" srcOrd="0" destOrd="0" presId="urn:microsoft.com/office/officeart/2008/layout/HorizontalMultiLevelHierarchy"/>
    <dgm:cxn modelId="{06AA1A3F-42DC-A043-A32B-A590FE17927D}" type="presParOf" srcId="{1679742E-FCFE-384F-B7C4-9958E5DCA4B9}" destId="{5BE17151-6247-EC47-9701-C491DAAA1224}" srcOrd="0" destOrd="0" presId="urn:microsoft.com/office/officeart/2008/layout/HorizontalMultiLevelHierarchy"/>
    <dgm:cxn modelId="{00DEC952-F994-5741-B318-DF8ABAF0EC28}" type="presParOf" srcId="{1679742E-FCFE-384F-B7C4-9958E5DCA4B9}" destId="{F442C1C0-FC0D-2543-8333-691AA0867057}" srcOrd="1" destOrd="0" presId="urn:microsoft.com/office/officeart/2008/layout/HorizontalMultiLevelHierarchy"/>
    <dgm:cxn modelId="{375BEB48-F754-F647-A82D-8AEDAB5F12FD}" type="presParOf" srcId="{F442C1C0-FC0D-2543-8333-691AA0867057}" destId="{58DCDD55-F364-E442-AE21-7596F090DB7D}" srcOrd="0" destOrd="0" presId="urn:microsoft.com/office/officeart/2008/layout/HorizontalMultiLevelHierarchy"/>
    <dgm:cxn modelId="{D0675DB4-E136-1441-87FE-8B595736758E}" type="presParOf" srcId="{58DCDD55-F364-E442-AE21-7596F090DB7D}" destId="{F788B007-43BB-4A42-A3E2-DE182A834244}" srcOrd="0" destOrd="0" presId="urn:microsoft.com/office/officeart/2008/layout/HorizontalMultiLevelHierarchy"/>
    <dgm:cxn modelId="{3F432292-F576-0844-AC80-2719ED06A83D}" type="presParOf" srcId="{F442C1C0-FC0D-2543-8333-691AA0867057}" destId="{FB2FA71B-BDC3-9147-A431-D08274065E99}" srcOrd="1" destOrd="0" presId="urn:microsoft.com/office/officeart/2008/layout/HorizontalMultiLevelHierarchy"/>
    <dgm:cxn modelId="{0E634380-5EC6-344E-8019-D60EDA5D4ECF}" type="presParOf" srcId="{FB2FA71B-BDC3-9147-A431-D08274065E99}" destId="{CEB8CC98-B1B5-8B4E-8255-0F84C17CE243}" srcOrd="0" destOrd="0" presId="urn:microsoft.com/office/officeart/2008/layout/HorizontalMultiLevelHierarchy"/>
    <dgm:cxn modelId="{77C1CE24-34FE-7A4B-8163-7F4388351FE3}" type="presParOf" srcId="{FB2FA71B-BDC3-9147-A431-D08274065E99}" destId="{0974200A-9ACC-FF4E-B126-9F73355535AB}" srcOrd="1" destOrd="0" presId="urn:microsoft.com/office/officeart/2008/layout/HorizontalMultiLevelHierarchy"/>
    <dgm:cxn modelId="{0CAD717F-B5F2-2645-A768-36CC4CCEB204}" type="presParOf" srcId="{F442C1C0-FC0D-2543-8333-691AA0867057}" destId="{F52626E1-5143-134D-85F9-83A52977EDC5}" srcOrd="2" destOrd="0" presId="urn:microsoft.com/office/officeart/2008/layout/HorizontalMultiLevelHierarchy"/>
    <dgm:cxn modelId="{4D0525BC-F26F-8F40-BBB9-D9AF088DD066}" type="presParOf" srcId="{F52626E1-5143-134D-85F9-83A52977EDC5}" destId="{48543511-A47E-FD45-96D9-93EEF394F76D}" srcOrd="0" destOrd="0" presId="urn:microsoft.com/office/officeart/2008/layout/HorizontalMultiLevelHierarchy"/>
    <dgm:cxn modelId="{4684DA82-A9F6-1849-AB54-BC1090374CF1}" type="presParOf" srcId="{F442C1C0-FC0D-2543-8333-691AA0867057}" destId="{5A2B032A-EA01-A440-AA46-6CC0A0F7DD98}" srcOrd="3" destOrd="0" presId="urn:microsoft.com/office/officeart/2008/layout/HorizontalMultiLevelHierarchy"/>
    <dgm:cxn modelId="{366549DD-E83D-6A45-9BF6-7FB962D51BCD}" type="presParOf" srcId="{5A2B032A-EA01-A440-AA46-6CC0A0F7DD98}" destId="{AA57CEAE-18AC-004E-B47C-1EF6A557B9B4}" srcOrd="0" destOrd="0" presId="urn:microsoft.com/office/officeart/2008/layout/HorizontalMultiLevelHierarchy"/>
    <dgm:cxn modelId="{DEBA988C-4F91-5546-9115-EE7C2E5A2CB1}" type="presParOf" srcId="{5A2B032A-EA01-A440-AA46-6CC0A0F7DD98}" destId="{BD1FFD7B-3D0D-AD4C-BAFF-8AA0D5D3E33B}" srcOrd="1" destOrd="0" presId="urn:microsoft.com/office/officeart/2008/layout/HorizontalMultiLevelHierarchy"/>
    <dgm:cxn modelId="{5036D4FE-4489-E34F-AEAF-D6B76B5D3F93}" type="presParOf" srcId="{F442C1C0-FC0D-2543-8333-691AA0867057}" destId="{600CB0BD-3D11-7848-8F8B-04C4292AD8D9}" srcOrd="4" destOrd="0" presId="urn:microsoft.com/office/officeart/2008/layout/HorizontalMultiLevelHierarchy"/>
    <dgm:cxn modelId="{6DAB4638-D0DF-7C4B-9C98-684296583168}" type="presParOf" srcId="{600CB0BD-3D11-7848-8F8B-04C4292AD8D9}" destId="{19AEC1F2-F95D-7D4A-8DD9-8454E1082FFE}" srcOrd="0" destOrd="0" presId="urn:microsoft.com/office/officeart/2008/layout/HorizontalMultiLevelHierarchy"/>
    <dgm:cxn modelId="{3E7C9A80-EB1B-C440-B434-DB2790328F65}" type="presParOf" srcId="{F442C1C0-FC0D-2543-8333-691AA0867057}" destId="{A2775829-D066-8C46-8BA3-D079C9868822}" srcOrd="5" destOrd="0" presId="urn:microsoft.com/office/officeart/2008/layout/HorizontalMultiLevelHierarchy"/>
    <dgm:cxn modelId="{64E7F85F-D324-7547-9F08-03329172D166}" type="presParOf" srcId="{A2775829-D066-8C46-8BA3-D079C9868822}" destId="{7F7A3670-AA5F-594C-983F-E112BD7431DE}" srcOrd="0" destOrd="0" presId="urn:microsoft.com/office/officeart/2008/layout/HorizontalMultiLevelHierarchy"/>
    <dgm:cxn modelId="{E4884279-DE7A-7D42-93D2-A00A50F8B963}" type="presParOf" srcId="{A2775829-D066-8C46-8BA3-D079C9868822}" destId="{964F96A2-3063-124D-A6E3-F5062BB0DF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23D9C-1CD9-0D47-A667-C90430FEE0F9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4DEC4A-2255-DF40-B674-F37FB99796E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600" b="1" dirty="0" smtClean="0"/>
            <a:t>Επιτυχία</a:t>
          </a:r>
          <a:endParaRPr lang="en-US" sz="1600" b="1" dirty="0"/>
        </a:p>
      </dgm:t>
    </dgm:pt>
    <dgm:pt modelId="{9142FD77-4318-3148-934B-1856879C3417}" type="parTrans" cxnId="{E36CD1C5-C171-F64D-B71D-3D30AC008CA6}">
      <dgm:prSet/>
      <dgm:spPr/>
      <dgm:t>
        <a:bodyPr/>
        <a:lstStyle/>
        <a:p>
          <a:endParaRPr lang="en-US"/>
        </a:p>
      </dgm:t>
    </dgm:pt>
    <dgm:pt modelId="{255E0F5D-CD84-9247-9093-1B74FDC3DA63}" type="sibTrans" cxnId="{E36CD1C5-C171-F64D-B71D-3D30AC008CA6}">
      <dgm:prSet/>
      <dgm:spPr/>
      <dgm:t>
        <a:bodyPr/>
        <a:lstStyle/>
        <a:p>
          <a:endParaRPr lang="en-US"/>
        </a:p>
      </dgm:t>
    </dgm:pt>
    <dgm:pt modelId="{61F1DABE-38A8-6A4B-B0E8-8DF8EF00D078}">
      <dgm:prSet phldrT="[Text]"/>
      <dgm:spPr>
        <a:solidFill>
          <a:srgbClr val="7030A0"/>
        </a:solidFill>
      </dgm:spPr>
      <dgm:t>
        <a:bodyPr/>
        <a:lstStyle/>
        <a:p>
          <a:r>
            <a:rPr lang="el-GR" dirty="0" smtClean="0"/>
            <a:t>Επιμονή</a:t>
          </a:r>
          <a:endParaRPr lang="en-US" dirty="0"/>
        </a:p>
      </dgm:t>
    </dgm:pt>
    <dgm:pt modelId="{97768AE7-FDF4-8340-A971-1BC049898D87}" type="parTrans" cxnId="{6E8D73DD-DAE8-104C-B50B-DD7C47B31DC1}">
      <dgm:prSet/>
      <dgm:spPr/>
      <dgm:t>
        <a:bodyPr/>
        <a:lstStyle/>
        <a:p>
          <a:endParaRPr lang="en-US"/>
        </a:p>
      </dgm:t>
    </dgm:pt>
    <dgm:pt modelId="{9860F4BB-B1E6-D94B-99E7-7BFCFCFDFC60}" type="sibTrans" cxnId="{6E8D73DD-DAE8-104C-B50B-DD7C47B31DC1}">
      <dgm:prSet/>
      <dgm:spPr/>
      <dgm:t>
        <a:bodyPr/>
        <a:lstStyle/>
        <a:p>
          <a:endParaRPr lang="en-US"/>
        </a:p>
      </dgm:t>
    </dgm:pt>
    <dgm:pt modelId="{67298830-6C15-164C-85A8-CC09229A659E}">
      <dgm:prSet phldrT="[Text]"/>
      <dgm:spPr>
        <a:solidFill>
          <a:schemeClr val="accent6"/>
        </a:solidFill>
      </dgm:spPr>
      <dgm:t>
        <a:bodyPr/>
        <a:lstStyle/>
        <a:p>
          <a:r>
            <a:rPr lang="el-GR" dirty="0" smtClean="0"/>
            <a:t>Προσήλωση στον στόχο μας</a:t>
          </a:r>
          <a:endParaRPr lang="en-US" dirty="0"/>
        </a:p>
      </dgm:t>
    </dgm:pt>
    <dgm:pt modelId="{4885A8B1-F587-A541-84F7-99109DC99E8C}" type="parTrans" cxnId="{E5AF1CA7-9F85-E147-99FE-5A07BF85093B}">
      <dgm:prSet/>
      <dgm:spPr/>
      <dgm:t>
        <a:bodyPr/>
        <a:lstStyle/>
        <a:p>
          <a:endParaRPr lang="en-US"/>
        </a:p>
      </dgm:t>
    </dgm:pt>
    <dgm:pt modelId="{04882921-3542-654A-AD88-098F68DFA852}" type="sibTrans" cxnId="{E5AF1CA7-9F85-E147-99FE-5A07BF85093B}">
      <dgm:prSet/>
      <dgm:spPr/>
      <dgm:t>
        <a:bodyPr/>
        <a:lstStyle/>
        <a:p>
          <a:endParaRPr lang="en-US"/>
        </a:p>
      </dgm:t>
    </dgm:pt>
    <dgm:pt modelId="{94E72BA5-171B-4C4B-9B49-E5311037882F}">
      <dgm:prSet phldrT="[Text]"/>
      <dgm:spPr>
        <a:solidFill>
          <a:schemeClr val="accent6"/>
        </a:solidFill>
      </dgm:spPr>
      <dgm:t>
        <a:bodyPr/>
        <a:lstStyle/>
        <a:p>
          <a:r>
            <a:rPr lang="el-GR" dirty="0" smtClean="0"/>
            <a:t>Αγωνιστική διάθεση/διάθεση για </a:t>
          </a:r>
          <a:r>
            <a:rPr lang="el-GR" dirty="0" err="1" smtClean="0"/>
            <a:t>αυτοβελτίωση</a:t>
          </a:r>
          <a:endParaRPr lang="en-US" dirty="0"/>
        </a:p>
      </dgm:t>
    </dgm:pt>
    <dgm:pt modelId="{E4D05C75-C68A-AA4A-9B48-9B86CFBCD064}" type="parTrans" cxnId="{0F57778E-BABD-8B44-BA48-7AF8DDD697C4}">
      <dgm:prSet/>
      <dgm:spPr/>
      <dgm:t>
        <a:bodyPr/>
        <a:lstStyle/>
        <a:p>
          <a:endParaRPr lang="en-US"/>
        </a:p>
      </dgm:t>
    </dgm:pt>
    <dgm:pt modelId="{2F89A6E6-2DAF-4049-A103-5784985A662C}" type="sibTrans" cxnId="{0F57778E-BABD-8B44-BA48-7AF8DDD697C4}">
      <dgm:prSet/>
      <dgm:spPr/>
      <dgm:t>
        <a:bodyPr/>
        <a:lstStyle/>
        <a:p>
          <a:endParaRPr lang="en-US"/>
        </a:p>
      </dgm:t>
    </dgm:pt>
    <dgm:pt modelId="{F89D7871-E37C-B44C-80ED-4D01E3570A2A}">
      <dgm:prSet phldrT="[Text]"/>
      <dgm:spPr>
        <a:solidFill>
          <a:schemeClr val="accent6"/>
        </a:solidFill>
      </dgm:spPr>
      <dgm:t>
        <a:bodyPr/>
        <a:lstStyle/>
        <a:p>
          <a:r>
            <a:rPr lang="el-GR" dirty="0" smtClean="0"/>
            <a:t>Υπομονή</a:t>
          </a:r>
          <a:endParaRPr lang="en-US" dirty="0"/>
        </a:p>
      </dgm:t>
    </dgm:pt>
    <dgm:pt modelId="{C9A5A0E6-19D7-D842-9D3B-413F66350BDD}" type="parTrans" cxnId="{EF6EE58C-FC8A-C841-A897-4069680CBC91}">
      <dgm:prSet/>
      <dgm:spPr/>
      <dgm:t>
        <a:bodyPr/>
        <a:lstStyle/>
        <a:p>
          <a:endParaRPr lang="en-US"/>
        </a:p>
      </dgm:t>
    </dgm:pt>
    <dgm:pt modelId="{73BF728C-4EF5-1149-A10F-6C09945D2E7B}" type="sibTrans" cxnId="{EF6EE58C-FC8A-C841-A897-4069680CBC91}">
      <dgm:prSet/>
      <dgm:spPr/>
      <dgm:t>
        <a:bodyPr/>
        <a:lstStyle/>
        <a:p>
          <a:endParaRPr lang="en-US"/>
        </a:p>
      </dgm:t>
    </dgm:pt>
    <dgm:pt modelId="{7E28CE39-8628-804A-A56B-63AEF6E1338E}" type="pres">
      <dgm:prSet presAssocID="{5F623D9C-1CD9-0D47-A667-C90430FEE0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32181C-5D67-864D-8B60-F008D7B0DCD5}" type="pres">
      <dgm:prSet presAssocID="{534DEC4A-2255-DF40-B674-F37FB99796EE}" presName="centerShape" presStyleLbl="node0" presStyleIdx="0" presStyleCnt="1" custScaleX="186990"/>
      <dgm:spPr/>
      <dgm:t>
        <a:bodyPr/>
        <a:lstStyle/>
        <a:p>
          <a:endParaRPr lang="en-US"/>
        </a:p>
      </dgm:t>
    </dgm:pt>
    <dgm:pt modelId="{4C62D6D5-DE42-9848-B0E6-ABE357D2AFC3}" type="pres">
      <dgm:prSet presAssocID="{97768AE7-FDF4-8340-A971-1BC049898D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98ECFE3-96FD-4947-968B-393404CDB082}" type="pres">
      <dgm:prSet presAssocID="{97768AE7-FDF4-8340-A971-1BC049898D8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D47764B-41FA-F945-9F7E-902766B37CD5}" type="pres">
      <dgm:prSet presAssocID="{61F1DABE-38A8-6A4B-B0E8-8DF8EF00D078}" presName="node" presStyleLbl="node1" presStyleIdx="0" presStyleCnt="4" custScaleX="197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8F469-47DF-C74B-9A7B-A3758C76092C}" type="pres">
      <dgm:prSet presAssocID="{4885A8B1-F587-A541-84F7-99109DC99E8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E09A22-4063-1E4A-A9BF-7EBC9FDEAE01}" type="pres">
      <dgm:prSet presAssocID="{4885A8B1-F587-A541-84F7-99109DC99E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EF82C76-0228-3A45-8EA6-7682C22C78C6}" type="pres">
      <dgm:prSet presAssocID="{67298830-6C15-164C-85A8-CC09229A659E}" presName="node" presStyleLbl="node1" presStyleIdx="1" presStyleCnt="4" custScaleX="236251" custRadScaleRad="219385" custRadScaleInc="-2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A6B82-07CF-D140-8E99-B3A2DF4B8200}" type="pres">
      <dgm:prSet presAssocID="{E4D05C75-C68A-AA4A-9B48-9B86CFBCD06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DD30C030-712D-C442-B798-F4DE1585821A}" type="pres">
      <dgm:prSet presAssocID="{E4D05C75-C68A-AA4A-9B48-9B86CFBCD06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6FC57A3-44FA-6145-82EE-1E7BAE345B73}" type="pres">
      <dgm:prSet presAssocID="{94E72BA5-171B-4C4B-9B49-E5311037882F}" presName="node" presStyleLbl="node1" presStyleIdx="2" presStyleCnt="4" custScaleX="234600" custRadScaleRad="91055" custRadScaleInc="1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81B65-44F4-2E47-97C2-9C3564ED2A9B}" type="pres">
      <dgm:prSet presAssocID="{C9A5A0E6-19D7-D842-9D3B-413F66350BDD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4E23ACA-C1A5-CD45-9163-54C2A63786BD}" type="pres">
      <dgm:prSet presAssocID="{C9A5A0E6-19D7-D842-9D3B-413F66350BD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B698385-DDCC-F54D-90F6-9EA78344DA15}" type="pres">
      <dgm:prSet presAssocID="{F89D7871-E37C-B44C-80ED-4D01E3570A2A}" presName="node" presStyleLbl="node1" presStyleIdx="3" presStyleCnt="4" custScaleX="222217" custRadScaleRad="191304" custRadScaleInc="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E2A9F-75FA-A74A-86FD-E5258369AD0A}" type="presOf" srcId="{C9A5A0E6-19D7-D842-9D3B-413F66350BDD}" destId="{94E23ACA-C1A5-CD45-9163-54C2A63786BD}" srcOrd="1" destOrd="0" presId="urn:microsoft.com/office/officeart/2005/8/layout/radial5"/>
    <dgm:cxn modelId="{0F57778E-BABD-8B44-BA48-7AF8DDD697C4}" srcId="{534DEC4A-2255-DF40-B674-F37FB99796EE}" destId="{94E72BA5-171B-4C4B-9B49-E5311037882F}" srcOrd="2" destOrd="0" parTransId="{E4D05C75-C68A-AA4A-9B48-9B86CFBCD064}" sibTransId="{2F89A6E6-2DAF-4049-A103-5784985A662C}"/>
    <dgm:cxn modelId="{C2AF9174-EB0D-924B-8EDA-694B632961FE}" type="presOf" srcId="{534DEC4A-2255-DF40-B674-F37FB99796EE}" destId="{2332181C-5D67-864D-8B60-F008D7B0DCD5}" srcOrd="0" destOrd="0" presId="urn:microsoft.com/office/officeart/2005/8/layout/radial5"/>
    <dgm:cxn modelId="{89A52F99-17C0-B54A-B146-931E9E90F845}" type="presOf" srcId="{C9A5A0E6-19D7-D842-9D3B-413F66350BDD}" destId="{3B681B65-44F4-2E47-97C2-9C3564ED2A9B}" srcOrd="0" destOrd="0" presId="urn:microsoft.com/office/officeart/2005/8/layout/radial5"/>
    <dgm:cxn modelId="{E5AF1CA7-9F85-E147-99FE-5A07BF85093B}" srcId="{534DEC4A-2255-DF40-B674-F37FB99796EE}" destId="{67298830-6C15-164C-85A8-CC09229A659E}" srcOrd="1" destOrd="0" parTransId="{4885A8B1-F587-A541-84F7-99109DC99E8C}" sibTransId="{04882921-3542-654A-AD88-098F68DFA852}"/>
    <dgm:cxn modelId="{6F4F53EB-2D6F-1548-A368-6AB4E49D6B1A}" type="presOf" srcId="{97768AE7-FDF4-8340-A971-1BC049898D87}" destId="{4C62D6D5-DE42-9848-B0E6-ABE357D2AFC3}" srcOrd="0" destOrd="0" presId="urn:microsoft.com/office/officeart/2005/8/layout/radial5"/>
    <dgm:cxn modelId="{7CD6B857-EDE0-3247-B75B-792C7CC74AD1}" type="presOf" srcId="{E4D05C75-C68A-AA4A-9B48-9B86CFBCD064}" destId="{DD30C030-712D-C442-B798-F4DE1585821A}" srcOrd="1" destOrd="0" presId="urn:microsoft.com/office/officeart/2005/8/layout/radial5"/>
    <dgm:cxn modelId="{21D49D5A-9DF3-5F43-B9A2-57F66D4C1E66}" type="presOf" srcId="{61F1DABE-38A8-6A4B-B0E8-8DF8EF00D078}" destId="{0D47764B-41FA-F945-9F7E-902766B37CD5}" srcOrd="0" destOrd="0" presId="urn:microsoft.com/office/officeart/2005/8/layout/radial5"/>
    <dgm:cxn modelId="{EF6EE58C-FC8A-C841-A897-4069680CBC91}" srcId="{534DEC4A-2255-DF40-B674-F37FB99796EE}" destId="{F89D7871-E37C-B44C-80ED-4D01E3570A2A}" srcOrd="3" destOrd="0" parTransId="{C9A5A0E6-19D7-D842-9D3B-413F66350BDD}" sibTransId="{73BF728C-4EF5-1149-A10F-6C09945D2E7B}"/>
    <dgm:cxn modelId="{FD95365A-09E8-984D-8E4C-97A7913005B5}" type="presOf" srcId="{67298830-6C15-164C-85A8-CC09229A659E}" destId="{6EF82C76-0228-3A45-8EA6-7682C22C78C6}" srcOrd="0" destOrd="0" presId="urn:microsoft.com/office/officeart/2005/8/layout/radial5"/>
    <dgm:cxn modelId="{6E8D73DD-DAE8-104C-B50B-DD7C47B31DC1}" srcId="{534DEC4A-2255-DF40-B674-F37FB99796EE}" destId="{61F1DABE-38A8-6A4B-B0E8-8DF8EF00D078}" srcOrd="0" destOrd="0" parTransId="{97768AE7-FDF4-8340-A971-1BC049898D87}" sibTransId="{9860F4BB-B1E6-D94B-99E7-7BFCFCFDFC60}"/>
    <dgm:cxn modelId="{5B3B33E3-E8A3-CE44-815D-E2CFEC38A11F}" type="presOf" srcId="{94E72BA5-171B-4C4B-9B49-E5311037882F}" destId="{B6FC57A3-44FA-6145-82EE-1E7BAE345B73}" srcOrd="0" destOrd="0" presId="urn:microsoft.com/office/officeart/2005/8/layout/radial5"/>
    <dgm:cxn modelId="{2E1E95DF-46E7-AD47-9BCA-BC16A914485E}" type="presOf" srcId="{4885A8B1-F587-A541-84F7-99109DC99E8C}" destId="{AD08F469-47DF-C74B-9A7B-A3758C76092C}" srcOrd="0" destOrd="0" presId="urn:microsoft.com/office/officeart/2005/8/layout/radial5"/>
    <dgm:cxn modelId="{638B517C-30C6-9943-8B85-3FCC6634FE8E}" type="presOf" srcId="{F89D7871-E37C-B44C-80ED-4D01E3570A2A}" destId="{2B698385-DDCC-F54D-90F6-9EA78344DA15}" srcOrd="0" destOrd="0" presId="urn:microsoft.com/office/officeart/2005/8/layout/radial5"/>
    <dgm:cxn modelId="{E36CD1C5-C171-F64D-B71D-3D30AC008CA6}" srcId="{5F623D9C-1CD9-0D47-A667-C90430FEE0F9}" destId="{534DEC4A-2255-DF40-B674-F37FB99796EE}" srcOrd="0" destOrd="0" parTransId="{9142FD77-4318-3148-934B-1856879C3417}" sibTransId="{255E0F5D-CD84-9247-9093-1B74FDC3DA63}"/>
    <dgm:cxn modelId="{907A7169-F25E-DB4F-B4F1-6B7925C6DE83}" type="presOf" srcId="{4885A8B1-F587-A541-84F7-99109DC99E8C}" destId="{BBE09A22-4063-1E4A-A9BF-7EBC9FDEAE01}" srcOrd="1" destOrd="0" presId="urn:microsoft.com/office/officeart/2005/8/layout/radial5"/>
    <dgm:cxn modelId="{508B7FC8-31E1-6F4D-B841-46A98F2D894E}" type="presOf" srcId="{5F623D9C-1CD9-0D47-A667-C90430FEE0F9}" destId="{7E28CE39-8628-804A-A56B-63AEF6E1338E}" srcOrd="0" destOrd="0" presId="urn:microsoft.com/office/officeart/2005/8/layout/radial5"/>
    <dgm:cxn modelId="{D659436B-42B5-A943-8354-1E3AD3A6B12D}" type="presOf" srcId="{E4D05C75-C68A-AA4A-9B48-9B86CFBCD064}" destId="{EA4A6B82-07CF-D140-8E99-B3A2DF4B8200}" srcOrd="0" destOrd="0" presId="urn:microsoft.com/office/officeart/2005/8/layout/radial5"/>
    <dgm:cxn modelId="{BA2ADD54-6B0C-204A-9E12-7ED31BD504AE}" type="presOf" srcId="{97768AE7-FDF4-8340-A971-1BC049898D87}" destId="{598ECFE3-96FD-4947-968B-393404CDB082}" srcOrd="1" destOrd="0" presId="urn:microsoft.com/office/officeart/2005/8/layout/radial5"/>
    <dgm:cxn modelId="{8D1C2A60-E185-1543-A8F5-626DBD9183B6}" type="presParOf" srcId="{7E28CE39-8628-804A-A56B-63AEF6E1338E}" destId="{2332181C-5D67-864D-8B60-F008D7B0DCD5}" srcOrd="0" destOrd="0" presId="urn:microsoft.com/office/officeart/2005/8/layout/radial5"/>
    <dgm:cxn modelId="{E3302273-EB6C-7A4B-8FFE-16F8963F0FD7}" type="presParOf" srcId="{7E28CE39-8628-804A-A56B-63AEF6E1338E}" destId="{4C62D6D5-DE42-9848-B0E6-ABE357D2AFC3}" srcOrd="1" destOrd="0" presId="urn:microsoft.com/office/officeart/2005/8/layout/radial5"/>
    <dgm:cxn modelId="{4F999116-69AE-9344-BD71-6CEA30FF0615}" type="presParOf" srcId="{4C62D6D5-DE42-9848-B0E6-ABE357D2AFC3}" destId="{598ECFE3-96FD-4947-968B-393404CDB082}" srcOrd="0" destOrd="0" presId="urn:microsoft.com/office/officeart/2005/8/layout/radial5"/>
    <dgm:cxn modelId="{AD9C2CD4-6AA9-D14E-A851-82564E885564}" type="presParOf" srcId="{7E28CE39-8628-804A-A56B-63AEF6E1338E}" destId="{0D47764B-41FA-F945-9F7E-902766B37CD5}" srcOrd="2" destOrd="0" presId="urn:microsoft.com/office/officeart/2005/8/layout/radial5"/>
    <dgm:cxn modelId="{0FBC961C-790B-E248-9E3F-D01ACBDE4E14}" type="presParOf" srcId="{7E28CE39-8628-804A-A56B-63AEF6E1338E}" destId="{AD08F469-47DF-C74B-9A7B-A3758C76092C}" srcOrd="3" destOrd="0" presId="urn:microsoft.com/office/officeart/2005/8/layout/radial5"/>
    <dgm:cxn modelId="{E2A75A59-FC65-1447-BEA7-B0568C22146C}" type="presParOf" srcId="{AD08F469-47DF-C74B-9A7B-A3758C76092C}" destId="{BBE09A22-4063-1E4A-A9BF-7EBC9FDEAE01}" srcOrd="0" destOrd="0" presId="urn:microsoft.com/office/officeart/2005/8/layout/radial5"/>
    <dgm:cxn modelId="{947FF26B-A31C-0943-ABFB-6F53F7BFE4CB}" type="presParOf" srcId="{7E28CE39-8628-804A-A56B-63AEF6E1338E}" destId="{6EF82C76-0228-3A45-8EA6-7682C22C78C6}" srcOrd="4" destOrd="0" presId="urn:microsoft.com/office/officeart/2005/8/layout/radial5"/>
    <dgm:cxn modelId="{5DF7C969-E817-0A45-B21E-BBE6960547F8}" type="presParOf" srcId="{7E28CE39-8628-804A-A56B-63AEF6E1338E}" destId="{EA4A6B82-07CF-D140-8E99-B3A2DF4B8200}" srcOrd="5" destOrd="0" presId="urn:microsoft.com/office/officeart/2005/8/layout/radial5"/>
    <dgm:cxn modelId="{AB131BCA-8A37-E946-9868-92EC91D5E3B2}" type="presParOf" srcId="{EA4A6B82-07CF-D140-8E99-B3A2DF4B8200}" destId="{DD30C030-712D-C442-B798-F4DE1585821A}" srcOrd="0" destOrd="0" presId="urn:microsoft.com/office/officeart/2005/8/layout/radial5"/>
    <dgm:cxn modelId="{416760AD-CF76-1E48-98E7-483B5CDB4D6E}" type="presParOf" srcId="{7E28CE39-8628-804A-A56B-63AEF6E1338E}" destId="{B6FC57A3-44FA-6145-82EE-1E7BAE345B73}" srcOrd="6" destOrd="0" presId="urn:microsoft.com/office/officeart/2005/8/layout/radial5"/>
    <dgm:cxn modelId="{A3BB1F41-8E7B-B844-98CB-BF8AECFCC1F4}" type="presParOf" srcId="{7E28CE39-8628-804A-A56B-63AEF6E1338E}" destId="{3B681B65-44F4-2E47-97C2-9C3564ED2A9B}" srcOrd="7" destOrd="0" presId="urn:microsoft.com/office/officeart/2005/8/layout/radial5"/>
    <dgm:cxn modelId="{B6BBBE50-0018-AB4D-81C5-BE42D19725E1}" type="presParOf" srcId="{3B681B65-44F4-2E47-97C2-9C3564ED2A9B}" destId="{94E23ACA-C1A5-CD45-9163-54C2A63786BD}" srcOrd="0" destOrd="0" presId="urn:microsoft.com/office/officeart/2005/8/layout/radial5"/>
    <dgm:cxn modelId="{ABB994A3-8922-FF4B-9065-5EA59CAD8311}" type="presParOf" srcId="{7E28CE39-8628-804A-A56B-63AEF6E1338E}" destId="{2B698385-DDCC-F54D-90F6-9EA78344DA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B0BD-3D11-7848-8F8B-04C4292AD8D9}">
      <dsp:nvSpPr>
        <dsp:cNvPr id="0" name=""/>
        <dsp:cNvSpPr/>
      </dsp:nvSpPr>
      <dsp:spPr>
        <a:xfrm>
          <a:off x="3303293" y="2097881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479" y="0"/>
              </a:lnTo>
              <a:lnTo>
                <a:pt x="261479" y="996493"/>
              </a:lnTo>
              <a:lnTo>
                <a:pt x="522959" y="996493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6638" y="2567993"/>
        <a:ext cx="56269" cy="56269"/>
      </dsp:txXfrm>
    </dsp:sp>
    <dsp:sp modelId="{F52626E1-5143-134D-85F9-83A52977EDC5}">
      <dsp:nvSpPr>
        <dsp:cNvPr id="0" name=""/>
        <dsp:cNvSpPr/>
      </dsp:nvSpPr>
      <dsp:spPr>
        <a:xfrm>
          <a:off x="3303293" y="2052161"/>
          <a:ext cx="522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2959" y="4572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1698" y="2084807"/>
        <a:ext cx="26147" cy="26147"/>
      </dsp:txXfrm>
    </dsp:sp>
    <dsp:sp modelId="{58DCDD55-F364-E442-AE21-7596F090DB7D}">
      <dsp:nvSpPr>
        <dsp:cNvPr id="0" name=""/>
        <dsp:cNvSpPr/>
      </dsp:nvSpPr>
      <dsp:spPr>
        <a:xfrm>
          <a:off x="3303293" y="1101387"/>
          <a:ext cx="522959" cy="996493"/>
        </a:xfrm>
        <a:custGeom>
          <a:avLst/>
          <a:gdLst/>
          <a:ahLst/>
          <a:cxnLst/>
          <a:rect l="0" t="0" r="0" b="0"/>
          <a:pathLst>
            <a:path>
              <a:moveTo>
                <a:pt x="0" y="996493"/>
              </a:moveTo>
              <a:lnTo>
                <a:pt x="261479" y="996493"/>
              </a:lnTo>
              <a:lnTo>
                <a:pt x="261479" y="0"/>
              </a:lnTo>
              <a:lnTo>
                <a:pt x="522959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6638" y="1571499"/>
        <a:ext cx="56269" cy="56269"/>
      </dsp:txXfrm>
    </dsp:sp>
    <dsp:sp modelId="{5BE17151-6247-EC47-9701-C491DAAA1224}">
      <dsp:nvSpPr>
        <dsp:cNvPr id="0" name=""/>
        <dsp:cNvSpPr/>
      </dsp:nvSpPr>
      <dsp:spPr>
        <a:xfrm rot="16200000">
          <a:off x="806814" y="1699283"/>
          <a:ext cx="4195762" cy="797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300" b="1" kern="1200" dirty="0" smtClean="0"/>
            <a:t>Προτεραιότητες</a:t>
          </a:r>
          <a:endParaRPr lang="en-US" sz="4300" b="1" kern="1200" dirty="0"/>
        </a:p>
      </dsp:txBody>
      <dsp:txXfrm>
        <a:off x="806814" y="1699283"/>
        <a:ext cx="4195762" cy="797194"/>
      </dsp:txXfrm>
    </dsp:sp>
    <dsp:sp modelId="{CEB8CC98-B1B5-8B4E-8255-0F84C17CE243}">
      <dsp:nvSpPr>
        <dsp:cNvPr id="0" name=""/>
        <dsp:cNvSpPr/>
      </dsp:nvSpPr>
      <dsp:spPr>
        <a:xfrm>
          <a:off x="3826252" y="702790"/>
          <a:ext cx="2614798" cy="797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1. Ποιότητα στη διατριβή</a:t>
          </a:r>
          <a:endParaRPr lang="en-US" sz="1300" kern="1200" dirty="0"/>
        </a:p>
      </dsp:txBody>
      <dsp:txXfrm>
        <a:off x="3826252" y="702790"/>
        <a:ext cx="2614798" cy="797194"/>
      </dsp:txXfrm>
    </dsp:sp>
    <dsp:sp modelId="{AA57CEAE-18AC-004E-B47C-1EF6A557B9B4}">
      <dsp:nvSpPr>
        <dsp:cNvPr id="0" name=""/>
        <dsp:cNvSpPr/>
      </dsp:nvSpPr>
      <dsp:spPr>
        <a:xfrm>
          <a:off x="3826252" y="1699283"/>
          <a:ext cx="2614798" cy="797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2. Ολοκλήρωση της διατριβής σε εύλογο χρονικό διάστημα/τήρηση προθεσμιών</a:t>
          </a:r>
          <a:endParaRPr lang="en-US" sz="1300" kern="1200" dirty="0"/>
        </a:p>
      </dsp:txBody>
      <dsp:txXfrm>
        <a:off x="3826252" y="1699283"/>
        <a:ext cx="2614798" cy="797194"/>
      </dsp:txXfrm>
    </dsp:sp>
    <dsp:sp modelId="{7F7A3670-AA5F-594C-983F-E112BD7431DE}">
      <dsp:nvSpPr>
        <dsp:cNvPr id="0" name=""/>
        <dsp:cNvSpPr/>
      </dsp:nvSpPr>
      <dsp:spPr>
        <a:xfrm>
          <a:off x="3826252" y="2695777"/>
          <a:ext cx="2614798" cy="7971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3. Ετοιμασία πιο απλών αιτήσεων κατά το τελευταίο έτος του διδακτορικού, </a:t>
          </a:r>
          <a:r>
            <a:rPr lang="el-GR" sz="1300" u="sng" kern="1200" dirty="0" smtClean="0"/>
            <a:t>όχι όμως σε βάρος του διδακτορικού</a:t>
          </a:r>
          <a:endParaRPr lang="en-US" sz="1300" u="sng" kern="1200" dirty="0"/>
        </a:p>
      </dsp:txBody>
      <dsp:txXfrm>
        <a:off x="3826252" y="2695777"/>
        <a:ext cx="2614798" cy="79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2181C-5D67-864D-8B60-F008D7B0DCD5}">
      <dsp:nvSpPr>
        <dsp:cNvPr id="0" name=""/>
        <dsp:cNvSpPr/>
      </dsp:nvSpPr>
      <dsp:spPr>
        <a:xfrm>
          <a:off x="3573516" y="1821230"/>
          <a:ext cx="2040930" cy="109146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Επιτυχία</a:t>
          </a:r>
          <a:endParaRPr lang="en-US" sz="1600" b="1" kern="1200" dirty="0"/>
        </a:p>
      </dsp:txBody>
      <dsp:txXfrm>
        <a:off x="3872403" y="1981071"/>
        <a:ext cx="1443156" cy="771783"/>
      </dsp:txXfrm>
    </dsp:sp>
    <dsp:sp modelId="{4C62D6D5-DE42-9848-B0E6-ABE357D2AFC3}">
      <dsp:nvSpPr>
        <dsp:cNvPr id="0" name=""/>
        <dsp:cNvSpPr/>
      </dsp:nvSpPr>
      <dsp:spPr>
        <a:xfrm rot="16200000">
          <a:off x="4477494" y="1422485"/>
          <a:ext cx="232976" cy="371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512441" y="1531652"/>
        <a:ext cx="163083" cy="222658"/>
      </dsp:txXfrm>
    </dsp:sp>
    <dsp:sp modelId="{0D47764B-41FA-F945-9F7E-902766B37CD5}">
      <dsp:nvSpPr>
        <dsp:cNvPr id="0" name=""/>
        <dsp:cNvSpPr/>
      </dsp:nvSpPr>
      <dsp:spPr>
        <a:xfrm>
          <a:off x="3247039" y="17319"/>
          <a:ext cx="2693886" cy="136433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Επιμονή</a:t>
          </a:r>
          <a:endParaRPr lang="en-US" sz="2000" kern="1200" dirty="0"/>
        </a:p>
      </dsp:txBody>
      <dsp:txXfrm>
        <a:off x="3641549" y="217121"/>
        <a:ext cx="1904866" cy="964727"/>
      </dsp:txXfrm>
    </dsp:sp>
    <dsp:sp modelId="{AD08F469-47DF-C74B-9A7B-A3758C76092C}">
      <dsp:nvSpPr>
        <dsp:cNvPr id="0" name=""/>
        <dsp:cNvSpPr/>
      </dsp:nvSpPr>
      <dsp:spPr>
        <a:xfrm rot="21528425">
          <a:off x="5712368" y="2155648"/>
          <a:ext cx="237875" cy="371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712376" y="2230611"/>
        <a:ext cx="166513" cy="222658"/>
      </dsp:txXfrm>
    </dsp:sp>
    <dsp:sp modelId="{6EF82C76-0228-3A45-8EA6-7682C22C78C6}">
      <dsp:nvSpPr>
        <dsp:cNvPr id="0" name=""/>
        <dsp:cNvSpPr/>
      </dsp:nvSpPr>
      <dsp:spPr>
        <a:xfrm>
          <a:off x="6060452" y="1620700"/>
          <a:ext cx="3223247" cy="1364331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Προσήλωση στον στόχο μας</a:t>
          </a:r>
          <a:endParaRPr lang="en-US" sz="2000" kern="1200" dirty="0"/>
        </a:p>
      </dsp:txBody>
      <dsp:txXfrm>
        <a:off x="6532486" y="1820502"/>
        <a:ext cx="2279179" cy="964727"/>
      </dsp:txXfrm>
    </dsp:sp>
    <dsp:sp modelId="{EA4A6B82-07CF-D140-8E99-B3A2DF4B8200}">
      <dsp:nvSpPr>
        <dsp:cNvPr id="0" name=""/>
        <dsp:cNvSpPr/>
      </dsp:nvSpPr>
      <dsp:spPr>
        <a:xfrm rot="5433777">
          <a:off x="4510286" y="2867965"/>
          <a:ext cx="153899" cy="371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533598" y="2919101"/>
        <a:ext cx="107729" cy="222658"/>
      </dsp:txXfrm>
    </dsp:sp>
    <dsp:sp modelId="{B6FC57A3-44FA-6145-82EE-1E7BAE345B73}">
      <dsp:nvSpPr>
        <dsp:cNvPr id="0" name=""/>
        <dsp:cNvSpPr/>
      </dsp:nvSpPr>
      <dsp:spPr>
        <a:xfrm>
          <a:off x="2978703" y="3203045"/>
          <a:ext cx="3200722" cy="1364331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Αγωνιστική διάθεση/διάθεση για </a:t>
          </a:r>
          <a:r>
            <a:rPr lang="el-GR" sz="2000" kern="1200" dirty="0" err="1" smtClean="0"/>
            <a:t>αυτοβελτίωση</a:t>
          </a:r>
          <a:endParaRPr lang="en-US" sz="2000" kern="1200" dirty="0"/>
        </a:p>
      </dsp:txBody>
      <dsp:txXfrm>
        <a:off x="3447438" y="3402847"/>
        <a:ext cx="2263252" cy="964727"/>
      </dsp:txXfrm>
    </dsp:sp>
    <dsp:sp modelId="{3B681B65-44F4-2E47-97C2-9C3564ED2A9B}">
      <dsp:nvSpPr>
        <dsp:cNvPr id="0" name=""/>
        <dsp:cNvSpPr/>
      </dsp:nvSpPr>
      <dsp:spPr>
        <a:xfrm rot="10817880">
          <a:off x="3167146" y="2174739"/>
          <a:ext cx="287205" cy="3710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253306" y="2249183"/>
        <a:ext cx="201044" cy="222658"/>
      </dsp:txXfrm>
    </dsp:sp>
    <dsp:sp modelId="{2B698385-DDCC-F54D-90F6-9EA78344DA15}">
      <dsp:nvSpPr>
        <dsp:cNvPr id="0" name=""/>
        <dsp:cNvSpPr/>
      </dsp:nvSpPr>
      <dsp:spPr>
        <a:xfrm>
          <a:off x="0" y="1668787"/>
          <a:ext cx="3031776" cy="1364331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Υπομονή</a:t>
          </a:r>
          <a:endParaRPr lang="en-US" sz="2000" kern="1200" dirty="0"/>
        </a:p>
      </dsp:txBody>
      <dsp:txXfrm>
        <a:off x="443993" y="1868589"/>
        <a:ext cx="2143790" cy="964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118E2-9501-6A4E-8320-635E99FFBDF9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A96D-A4CA-8645-ABA9-39ACF77C1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l-GR" sz="3200" b="1" dirty="0" smtClean="0"/>
              <a:t>Σεμινάριο</a:t>
            </a:r>
            <a:r>
              <a:rPr lang="en-US" sz="3200" b="1" dirty="0" smtClean="0"/>
              <a:t> </a:t>
            </a:r>
            <a:r>
              <a:rPr lang="el-GR" sz="3200" b="1" dirty="0" smtClean="0"/>
              <a:t>ΕΙΦ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21/10/2022</a:t>
            </a: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Συμβουλές για πετυχημένες προτάσεις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400" b="1" dirty="0" smtClean="0"/>
              <a:t>ΙΚΥ, ΕΛΙΔΕΚ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l-GR" sz="1600" b="1" dirty="0" smtClean="0"/>
              <a:t>Μελίνα </a:t>
            </a:r>
            <a:r>
              <a:rPr lang="el-GR" sz="1600" b="1" dirty="0" err="1" smtClean="0"/>
              <a:t>ταμιωλακη</a:t>
            </a:r>
            <a:r>
              <a:rPr lang="en-US" sz="1600" b="1" dirty="0" smtClean="0"/>
              <a:t>, </a:t>
            </a:r>
            <a:r>
              <a:rPr lang="el-GR" sz="1600" b="1" dirty="0" err="1" smtClean="0"/>
              <a:t>Τμημα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φιλολογιασ</a:t>
            </a:r>
            <a:endParaRPr lang="el-GR" sz="1600" b="1" dirty="0"/>
          </a:p>
          <a:p>
            <a:pPr algn="r"/>
            <a:r>
              <a:rPr lang="en-US" sz="1600" b="1" cap="none" dirty="0" err="1" smtClean="0"/>
              <a:t>tamiolaki@uoc.gr</a:t>
            </a:r>
            <a:endParaRPr lang="en-US" sz="1600" b="1" cap="none" dirty="0"/>
          </a:p>
        </p:txBody>
      </p:sp>
    </p:spTree>
    <p:extLst>
      <p:ext uri="{BB962C8B-B14F-4D97-AF65-F5344CB8AC3E}">
        <p14:creationId xmlns:p14="http://schemas.microsoft.com/office/powerpoint/2010/main" val="19694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ΕΛΙΔΕΚ: Δήλωση κινήτρων</a:t>
            </a:r>
            <a:r>
              <a:rPr lang="en-US" b="1" dirty="0" smtClean="0"/>
              <a:t> (motivation letter, cover letter)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Πρέπει να δείχνει με συγκεκριμένα στοιχεία: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accent3"/>
                </a:solidFill>
                <a:sym typeface="Wingdings"/>
              </a:rPr>
              <a:t> </a:t>
            </a:r>
            <a:r>
              <a:rPr lang="el-GR" dirty="0" smtClean="0">
                <a:solidFill>
                  <a:schemeClr val="accent3"/>
                </a:solidFill>
              </a:rPr>
              <a:t>το γνήσιο ενδιαφέρον μας για την έρευνα και για το θέμα της διατριβής ειδικότερα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solidFill>
                <a:schemeClr val="accent3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accent3"/>
                </a:solidFill>
                <a:sym typeface="Wingdings"/>
              </a:rPr>
              <a:t> </a:t>
            </a:r>
            <a:r>
              <a:rPr lang="el-GR" dirty="0" smtClean="0">
                <a:solidFill>
                  <a:schemeClr val="accent3"/>
                </a:solidFill>
              </a:rPr>
              <a:t>την έως τώρα πορεία μας και την ικανότητά μας στην επίτευξη των στόχων μας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solidFill>
                <a:schemeClr val="accent3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accent3"/>
                </a:solidFill>
                <a:sym typeface="Wingdings"/>
              </a:rPr>
              <a:t> </a:t>
            </a:r>
            <a:r>
              <a:rPr lang="el-GR" dirty="0" smtClean="0">
                <a:solidFill>
                  <a:schemeClr val="accent3"/>
                </a:solidFill>
              </a:rPr>
              <a:t>την προσήλωσή μας στον στόχο μας (πχ ολοκλήρωση διατριβής) και τα μέσα με τα οποία αυτό θα επιτευχθεί.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06" y="2055813"/>
            <a:ext cx="3925526" cy="4200525"/>
          </a:xfrm>
        </p:spPr>
      </p:pic>
    </p:spTree>
    <p:extLst>
      <p:ext uri="{BB962C8B-B14F-4D97-AF65-F5344CB8AC3E}">
        <p14:creationId xmlns:p14="http://schemas.microsoft.com/office/powerpoint/2010/main" val="13922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4978"/>
          </a:xfrm>
        </p:spPr>
        <p:txBody>
          <a:bodyPr/>
          <a:lstStyle/>
          <a:p>
            <a:r>
              <a:rPr lang="el-GR" sz="3200" b="1" dirty="0" smtClean="0"/>
              <a:t>Είναι αξιόπιστο κριτήριο η επιστολή κινήτρων; 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Ένα καλό </a:t>
            </a:r>
            <a:r>
              <a:rPr lang="en-US" b="1" dirty="0" smtClean="0"/>
              <a:t>motivation letter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Δίνει συγκεκριμένα στοιχεία (για την πορεία σπουδών, τα κίνητρα κλπ.)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Είναι ευσύνοπτο και περιεκτικό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Δείχνει διάθεση για μάθηση, εξέλιξη και </a:t>
            </a:r>
            <a:r>
              <a:rPr lang="el-GR" dirty="0" err="1" smtClean="0"/>
              <a:t>αυτοβελτίωση</a:t>
            </a:r>
            <a:endParaRPr lang="el-G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Δείχνει</a:t>
            </a:r>
            <a:r>
              <a:rPr lang="en-US" dirty="0" smtClean="0"/>
              <a:t> </a:t>
            </a:r>
            <a:r>
              <a:rPr lang="el-GR" u="sng" dirty="0" smtClean="0"/>
              <a:t>γνώση </a:t>
            </a:r>
            <a:r>
              <a:rPr lang="el-GR" dirty="0" smtClean="0"/>
              <a:t>για τον συγκεκριμένο φορέα στον οποίο υποβάλλει αίτηση (είτε είναι πρόγραμμα σπουδών, είτε είναι ίδρυμα κλπ.)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Δείχνει ένα συγκεκριμένο στόχο: πχ θέλω να ακολουθήσω ακαδημαϊκή καριέρα.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 smtClean="0"/>
              <a:t>Ένα κακό </a:t>
            </a:r>
            <a:r>
              <a:rPr lang="en-US" b="1" dirty="0" smtClean="0"/>
              <a:t>motivation letter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Είναι πολύ γενικό και γενικόλογο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Είναι φλύαρο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Δεν επικεντρώνεται επαρκώς στα ερευνητικά ερωτήματα, αλλά μιλάει, πχ, για το πάθος της γνώσης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u="sng" dirty="0" smtClean="0"/>
              <a:t>Προσοχή</a:t>
            </a:r>
            <a:r>
              <a:rPr lang="el-GR" dirty="0" smtClean="0"/>
              <a:t>: η αγάπη για τη λογοτεχνία, το διάβασμα κλπ. δεν ταυτίζεται αναγκαστικά με την αγάπη για την έρευνα.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Είναι αλαζονικό (;)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24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</a:t>
            </a:r>
            <a:r>
              <a:rPr lang="el-GR" b="1" dirty="0" smtClean="0"/>
              <a:t>Μετά το διδακτορικό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24" y="1622456"/>
            <a:ext cx="4059936" cy="4083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8" y="2211832"/>
            <a:ext cx="349250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475232" y="4967191"/>
            <a:ext cx="536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Πιο σύνθετες καταστάσεις</a:t>
            </a:r>
            <a:r>
              <a:rPr lang="el-GR" dirty="0" smtClean="0"/>
              <a:t>:</a:t>
            </a:r>
          </a:p>
          <a:p>
            <a:r>
              <a:rPr lang="el-GR" dirty="0" smtClean="0"/>
              <a:t>Εργασία (;)</a:t>
            </a:r>
          </a:p>
          <a:p>
            <a:r>
              <a:rPr lang="el-GR" dirty="0" smtClean="0"/>
              <a:t>Οικογένεια (;)</a:t>
            </a:r>
          </a:p>
          <a:p>
            <a:r>
              <a:rPr lang="el-GR" dirty="0" smtClean="0"/>
              <a:t>Ακαδημαϊκή ζωή (;)</a:t>
            </a:r>
          </a:p>
          <a:p>
            <a:r>
              <a:rPr lang="el-GR" dirty="0" smtClean="0"/>
              <a:t>Έρευνα ή διδασκαλία (;)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Οι απαιτήσεις αυξάνονται</a:t>
            </a:r>
            <a:br>
              <a:rPr lang="el-GR" sz="2800" b="1" dirty="0" smtClean="0"/>
            </a:br>
            <a:r>
              <a:rPr lang="el-GR" sz="2400" b="1" u="sng" dirty="0" smtClean="0"/>
              <a:t>Παράδειγμα 1</a:t>
            </a:r>
            <a:r>
              <a:rPr lang="el-GR" sz="2400" b="1" dirty="0" smtClean="0"/>
              <a:t>: δικαιολογητικά για μεταδιδακτορική υποτροφία ΙΚΥ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2052638"/>
            <a:ext cx="9075474" cy="4457890"/>
          </a:xfrm>
        </p:spPr>
      </p:pic>
    </p:spTree>
    <p:extLst>
      <p:ext uri="{BB962C8B-B14F-4D97-AF65-F5344CB8AC3E}">
        <p14:creationId xmlns:p14="http://schemas.microsoft.com/office/powerpoint/2010/main" val="1207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866"/>
          </a:xfrm>
        </p:spPr>
        <p:txBody>
          <a:bodyPr/>
          <a:lstStyle/>
          <a:p>
            <a:r>
              <a:rPr lang="el-GR" sz="2800" b="1" u="sng" dirty="0" smtClean="0"/>
              <a:t>Παράδειγμα 2</a:t>
            </a:r>
            <a:r>
              <a:rPr lang="el-GR" sz="2800" b="1" dirty="0" smtClean="0"/>
              <a:t>: Μεταδιδακτορική έρευνα ΕΛΙΔΕΚ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→</a:t>
            </a:r>
            <a:r>
              <a:rPr lang="el-GR" dirty="0" smtClean="0"/>
              <a:t> Η προκήρυξη και οι απαιτήσεις ακολουθούν πρότυπα ευρωπαϊκών χρηματοδοτήσεων (</a:t>
            </a:r>
            <a:r>
              <a:rPr lang="en-US" dirty="0" smtClean="0"/>
              <a:t>MSC Fellowship, ERC </a:t>
            </a:r>
            <a:r>
              <a:rPr lang="el-GR" dirty="0" smtClean="0"/>
              <a:t>κλπ.)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b="1" dirty="0"/>
              <a:t>→</a:t>
            </a:r>
            <a:r>
              <a:rPr lang="el-GR" dirty="0"/>
              <a:t> </a:t>
            </a:r>
            <a:r>
              <a:rPr lang="el-GR" dirty="0" smtClean="0"/>
              <a:t>Οι αιτήσεις υποβάλλονται στην αγγλική γλώσσα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b="1" dirty="0"/>
              <a:t>→</a:t>
            </a:r>
            <a:r>
              <a:rPr lang="el-GR" dirty="0"/>
              <a:t> </a:t>
            </a:r>
            <a:r>
              <a:rPr lang="el-GR" dirty="0" smtClean="0"/>
              <a:t>Δομή σε 3 μέρη/κριτήρια αξιολόγησης: πρόταση/απήχηση/υλοποίηση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1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 smtClean="0"/>
              <a:t>Πρώτο μέρος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Περιγραφή ερευνητικής πρότασης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Καινοτομία πρότασης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Μεθοδολογία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 smtClean="0"/>
              <a:t>Δεύτερο μέρος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Επιστημονική, τεχνολογική και κοινωνική απήχηση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Μέσα για να επιτευχθεί η απήχηση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dirty="0" smtClean="0"/>
              <a:t>Τρίτο μέρος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Χρονοδιάγραμμα, υλοποίηση, πακέτα εργασίας, παραδοτέα, προϋπολογισμός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Άλλοι σημαντικοί παράγοντες για επιτυχία σε πρόταση ΕΛΙΔΕΚ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✓ </a:t>
            </a:r>
            <a:r>
              <a:rPr lang="el-GR" dirty="0" smtClean="0"/>
              <a:t>Εξοικείωση με </a:t>
            </a:r>
            <a:r>
              <a:rPr lang="el-GR" b="1" dirty="0" smtClean="0"/>
              <a:t>όρους</a:t>
            </a:r>
            <a:r>
              <a:rPr lang="el-GR" dirty="0" smtClean="0"/>
              <a:t>, όπως</a:t>
            </a:r>
            <a:r>
              <a:rPr lang="en-US" dirty="0" smtClean="0"/>
              <a:t>: milestone, deliverable, work package title, work package description, Gantt Chart, impact, dissemination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n-US" dirty="0"/>
              <a:t>✓ </a:t>
            </a:r>
            <a:r>
              <a:rPr lang="el-GR" dirty="0" smtClean="0"/>
              <a:t>Εύρεση του κατάλληλου </a:t>
            </a:r>
            <a:r>
              <a:rPr lang="el-GR" b="1" dirty="0" smtClean="0"/>
              <a:t>φορέα υποδοχής</a:t>
            </a:r>
            <a:r>
              <a:rPr lang="el-GR" dirty="0" smtClean="0"/>
              <a:t>, όπου θα μπορέσει να υλοποιηθεί η προτεινόμενη έρευνα. Συζήτηση από πριν με (ενδεχόμενο) </a:t>
            </a:r>
            <a:r>
              <a:rPr lang="el-GR" b="1" dirty="0" smtClean="0"/>
              <a:t>προτεινόμενο επόπτη/</a:t>
            </a:r>
            <a:r>
              <a:rPr lang="el-GR" b="1" dirty="0" err="1" smtClean="0"/>
              <a:t>τρια</a:t>
            </a:r>
            <a:r>
              <a:rPr lang="el-GR" b="1" dirty="0" smtClean="0"/>
              <a:t> </a:t>
            </a:r>
            <a:r>
              <a:rPr lang="el-GR" dirty="0" smtClean="0"/>
              <a:t>ή/και μέλη του ΦΥ.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n-US" dirty="0"/>
              <a:t>✓ </a:t>
            </a:r>
            <a:r>
              <a:rPr lang="el-GR" dirty="0" smtClean="0"/>
              <a:t>Εύρεση </a:t>
            </a:r>
            <a:r>
              <a:rPr lang="el-GR" b="1" dirty="0" smtClean="0"/>
              <a:t>κατάλληλων συνεργατών</a:t>
            </a:r>
            <a:r>
              <a:rPr lang="el-GR" dirty="0" smtClean="0"/>
              <a:t>, οι οποίοι/</a:t>
            </a:r>
            <a:r>
              <a:rPr lang="el-GR" dirty="0" err="1" smtClean="0"/>
              <a:t>ες</a:t>
            </a:r>
            <a:r>
              <a:rPr lang="el-GR" dirty="0" smtClean="0"/>
              <a:t> θα πλαισιώσουν την ερευνητική ομάδα. Τα βιογραφικά όλων, καθώς και η συνάφειά τους με την προτεινόμενη έρευνα, αξιολογούνται.</a:t>
            </a:r>
            <a:endParaRPr lang="en-US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n-US" dirty="0"/>
              <a:t>✓ </a:t>
            </a:r>
            <a:r>
              <a:rPr lang="el-GR" dirty="0" smtClean="0"/>
              <a:t>Εξοικείωση με τις </a:t>
            </a:r>
            <a:r>
              <a:rPr lang="el-GR" b="1" dirty="0" smtClean="0"/>
              <a:t>οικονομικές παραμέτρους</a:t>
            </a:r>
            <a:r>
              <a:rPr lang="el-GR" dirty="0" smtClean="0"/>
              <a:t> του </a:t>
            </a:r>
            <a:r>
              <a:rPr lang="el-GR" dirty="0" err="1" smtClean="0"/>
              <a:t>πρότζεκτ</a:t>
            </a:r>
            <a:r>
              <a:rPr lang="el-GR" dirty="0" smtClean="0"/>
              <a:t> (τεχνική βοήθεια από ΕΛΚΕ ή λογιστήριο ΦΥ).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Gantt Chart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43" y="2089214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251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Ετοιμασία από νωρίς (;)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Αν αποφασίσουμε να υποβάλουμε αίτηση για μεταδιδακτορική υποτροφία (ή γενικότερα, αν αποφασίσουμε ότι θα συνεχίσουμε στον τομέα της έρευνας) καλό είναι να ετοιμαζόμαστε από νωρίς, </a:t>
            </a:r>
            <a:r>
              <a:rPr lang="el-GR" u="sng" dirty="0" smtClean="0"/>
              <a:t>δηλ. ήδη από την περίοδο κατά την οποία εκπονούμε τη διατριβή</a:t>
            </a:r>
            <a:r>
              <a:rPr lang="el-GR" dirty="0" smtClean="0"/>
              <a:t>:</a:t>
            </a:r>
          </a:p>
          <a:p>
            <a:pPr marL="0" indent="0" algn="just" defTabSz="914400">
              <a:spcBef>
                <a:spcPts val="0"/>
              </a:spcBef>
              <a:buClrTx/>
              <a:buSzTx/>
              <a:buNone/>
            </a:pPr>
            <a:endParaRPr lang="el-GR" dirty="0" smtClean="0"/>
          </a:p>
          <a:p>
            <a:pPr mar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✦ Αναζήτηση </a:t>
            </a:r>
            <a:r>
              <a:rPr lang="el-GR" dirty="0"/>
              <a:t>θεματικών πέρα από τη θεματική της διατριβής για περαιτέρω </a:t>
            </a:r>
            <a:r>
              <a:rPr lang="el-GR" dirty="0" smtClean="0"/>
              <a:t>έρευνα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✦ </a:t>
            </a:r>
            <a:r>
              <a:rPr lang="el-GR" dirty="0" smtClean="0"/>
              <a:t>Δημοσίευση άρθρων (1 ή 2 για τις θεωρητικές επιστήμες είναι εφικτός στόχος)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✦ </a:t>
            </a:r>
            <a:r>
              <a:rPr lang="el-GR" dirty="0" smtClean="0"/>
              <a:t>Συμμετοχή σε συνέδρια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el-GR" dirty="0" smtClean="0"/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b="1" dirty="0" smtClean="0">
                <a:solidFill>
                  <a:schemeClr val="bg1"/>
                </a:solidFill>
              </a:rPr>
              <a:t>Δυσκολία/κίνδυνος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>
                <a:solidFill>
                  <a:schemeClr val="bg1"/>
                </a:solidFill>
              </a:rPr>
              <a:t>πρέπει τα παραπάνω </a:t>
            </a:r>
            <a:r>
              <a:rPr lang="el-GR" u="sng" dirty="0" smtClean="0">
                <a:solidFill>
                  <a:schemeClr val="bg1"/>
                </a:solidFill>
              </a:rPr>
              <a:t>να μην επηρεάζουν αρνητικά </a:t>
            </a:r>
            <a:r>
              <a:rPr lang="el-GR" dirty="0" smtClean="0">
                <a:solidFill>
                  <a:schemeClr val="bg1"/>
                </a:solidFill>
              </a:rPr>
              <a:t>την πρόοδο και την ποιότητα της διατριβής. Αν υπάρχει αυτός ο κίνδυνος, τότε είναι καλύτερο να δοθεί προτεραιότητα στην ποιότητα της διατριβής και να καθυστερήσουν τα παραπάνω (άρα και οι αιτήσεις για μεταδιδακτορική έρευνα).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137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Γενικότερες συμβουλές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❖ Ετοιμάζουμε τις αιτήσεις μας </a:t>
            </a:r>
            <a:r>
              <a:rPr lang="el-GR" u="sng" dirty="0" smtClean="0"/>
              <a:t>σε συνεργασία μ</a:t>
            </a:r>
            <a:r>
              <a:rPr lang="el-GR" dirty="0" smtClean="0"/>
              <a:t>ε την </a:t>
            </a:r>
            <a:r>
              <a:rPr lang="el-GR" dirty="0" err="1" smtClean="0"/>
              <a:t>επόπτια</a:t>
            </a:r>
            <a:r>
              <a:rPr lang="el-GR" dirty="0" smtClean="0"/>
              <a:t> </a:t>
            </a:r>
            <a:r>
              <a:rPr lang="el-GR" dirty="0" err="1" smtClean="0"/>
              <a:t>καθ</a:t>
            </a:r>
            <a:r>
              <a:rPr lang="el-GR" dirty="0" smtClean="0"/>
              <a:t>/</a:t>
            </a:r>
            <a:r>
              <a:rPr lang="el-GR" dirty="0" err="1" smtClean="0"/>
              <a:t>τρια</a:t>
            </a:r>
            <a:r>
              <a:rPr lang="el-GR" dirty="0" smtClean="0"/>
              <a:t>, επόπτη καθηγητή μας ή με κάποιον/α πιο έμπειρο συνάδελφο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❖ </a:t>
            </a:r>
            <a:r>
              <a:rPr lang="el-GR" dirty="0" smtClean="0"/>
              <a:t>Βεβαιωνόμαστε ότι έχουμε λύσει τις απορίες μας για όλα τα θέματα που σχετίζονται με την προκήρυξη, τους όρους και τα δικαιολογητικά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❖ </a:t>
            </a:r>
            <a:r>
              <a:rPr lang="el-GR" dirty="0" smtClean="0"/>
              <a:t>Αναζητούμε πρότυπα πετυχημένων αιτήσεων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❖ </a:t>
            </a:r>
            <a:r>
              <a:rPr lang="el-GR" dirty="0" smtClean="0"/>
              <a:t>Συνεργαζόμαστε και ανταλλάζουμε απόψεις και απορίες με συμφοιτήτριες/συμφοιτητές μας ή συναδέλφους(ακόμα και αν είναι συνυποψήφιές/</a:t>
            </a:r>
            <a:r>
              <a:rPr lang="el-GR" dirty="0" err="1" smtClean="0"/>
              <a:t>οί</a:t>
            </a:r>
            <a:r>
              <a:rPr lang="el-GR" dirty="0" smtClean="0"/>
              <a:t> μας</a:t>
            </a:r>
            <a:r>
              <a:rPr lang="mr-IN" dirty="0" smtClean="0"/>
              <a:t>…</a:t>
            </a:r>
            <a:r>
              <a:rPr lang="el-GR" dirty="0" smtClean="0"/>
              <a:t>!)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❖ </a:t>
            </a:r>
            <a:r>
              <a:rPr lang="el-GR" dirty="0" smtClean="0"/>
              <a:t>Δεν απογοητευόμαστε αν αποτύχουμε! Μελετάμε τα σχόλια των </a:t>
            </a:r>
            <a:r>
              <a:rPr lang="el-GR" dirty="0" err="1" smtClean="0"/>
              <a:t>αξιολογητών</a:t>
            </a:r>
            <a:r>
              <a:rPr lang="mr-IN" dirty="0" smtClean="0"/>
              <a:t>…</a:t>
            </a:r>
            <a:r>
              <a:rPr lang="el-GR" dirty="0" smtClean="0"/>
              <a:t>και ετοιμάζουμε την επόμενη αίτησή μας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2328672"/>
            <a:ext cx="4218431" cy="3304032"/>
          </a:xfrm>
        </p:spPr>
      </p:pic>
    </p:spTree>
    <p:extLst>
      <p:ext uri="{BB962C8B-B14F-4D97-AF65-F5344CB8AC3E}">
        <p14:creationId xmlns:p14="http://schemas.microsoft.com/office/powerpoint/2010/main" val="293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Θέτουμε σωστές προτεραιότητες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60483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9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defTabSz="914400">
              <a:spcBef>
                <a:spcPts val="0"/>
              </a:spcBef>
              <a:defRPr/>
            </a:pPr>
            <a:r>
              <a:rPr lang="el-GR" sz="2400" b="1" dirty="0" smtClean="0"/>
              <a:t>Α. Η πορεία προς τη διατριβή</a:t>
            </a:r>
            <a:br>
              <a:rPr lang="el-GR" sz="2400" b="1" dirty="0" smtClean="0"/>
            </a:br>
            <a:r>
              <a:rPr lang="el-GR" sz="2400" b="1" dirty="0" smtClean="0"/>
              <a:t>Πότε ξεκινάει αυτό το ταξίδι;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1800" i="1" dirty="0" smtClean="0"/>
              <a:t>«</a:t>
            </a:r>
            <a:r>
              <a:rPr lang="el-GR" sz="1800" i="1" dirty="0"/>
              <a:t>Σαν έτοιμος από καιρό, σαν θαρραλέος</a:t>
            </a:r>
            <a:r>
              <a:rPr lang="mr-IN" sz="1800" i="1" dirty="0"/>
              <a:t>…</a:t>
            </a:r>
            <a:r>
              <a:rPr lang="el-GR" sz="1800" i="1" dirty="0"/>
              <a:t>»</a:t>
            </a:r>
            <a:br>
              <a:rPr lang="el-GR" sz="1800" i="1" dirty="0"/>
            </a:br>
            <a:r>
              <a:rPr lang="el-GR" sz="2400" dirty="0"/>
              <a:t/>
            </a:r>
            <a:br>
              <a:rPr lang="el-GR" sz="2400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l-GR" dirty="0" smtClean="0">
                <a:sym typeface="Wingdings"/>
              </a:rPr>
              <a:t>Από τις προπτυχιακές σπουδές (;)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l-GR" dirty="0" smtClean="0">
                <a:sym typeface="Wingdings"/>
              </a:rPr>
              <a:t>Από τις μεταπτυχιακές σπουδές (;)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l-GR" dirty="0" smtClean="0">
                <a:sym typeface="Wingdings"/>
              </a:rPr>
              <a:t>Από την έναρξη της διατριβής (;)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l-GR" dirty="0" smtClean="0">
                <a:sym typeface="Wingdings"/>
              </a:rPr>
              <a:t>Από την έναρξη της επαγγελματικής ζωής (;) 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el-GR" u="sng" dirty="0" smtClean="0">
              <a:solidFill>
                <a:schemeClr val="accent1"/>
              </a:solidFill>
              <a:sym typeface="Wingdings"/>
            </a:endParaRP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à"/>
            </a:pPr>
            <a:r>
              <a:rPr lang="el-GR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ΣΥΜΒΟΥΛΗ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: όσο νωρίτερα δείχνουμε συνέπεια και προσήλωση στις σπουδές μας, τόσο καλύτερα. </a:t>
            </a: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à"/>
            </a:pPr>
            <a:endParaRPr lang="el-GR" dirty="0" smtClean="0">
              <a:solidFill>
                <a:schemeClr val="accent6">
                  <a:lumMod val="60000"/>
                  <a:lumOff val="40000"/>
                </a:schemeClr>
              </a:solidFill>
              <a:sym typeface="Wingdings"/>
            </a:endParaRPr>
          </a:p>
          <a:p>
            <a:pPr defTabSz="914400">
              <a:spcBef>
                <a:spcPts val="0"/>
              </a:spcBef>
              <a:buClrTx/>
              <a:buSzTx/>
              <a:buFont typeface="Wingdings" charset="2"/>
              <a:buChar char="à"/>
            </a:pPr>
            <a:r>
              <a:rPr lang="el-GR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Απαραίτητα εφόδια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/>
              </a:rPr>
              <a:t>: άριστη γνώση αγγλικής (και άλλων ξένων γλωσσών, ει δυνατόν), άριστη γνώση Η/Υ, διάθεση για κινητικότητα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endParaRPr lang="el-GR" u="sng" dirty="0" smtClean="0">
              <a:sym typeface="Wingding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19" y="2060576"/>
            <a:ext cx="3492500" cy="4047616"/>
          </a:xfrm>
        </p:spPr>
      </p:pic>
    </p:spTree>
    <p:extLst>
      <p:ext uri="{BB962C8B-B14F-4D97-AF65-F5344CB8AC3E}">
        <p14:creationId xmlns:p14="http://schemas.microsoft.com/office/powerpoint/2010/main" val="15613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Η επιτυχία δεν είναι μόνο θέμα γνώσης, αλλά και στάσης ζωής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478514"/>
              </p:ext>
            </p:extLst>
          </p:nvPr>
        </p:nvGraphicFramePr>
        <p:xfrm>
          <a:off x="1103313" y="1952624"/>
          <a:ext cx="9283700" cy="473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2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4620"/>
          </a:xfrm>
        </p:spPr>
        <p:txBody>
          <a:bodyPr/>
          <a:lstStyle/>
          <a:p>
            <a:pPr algn="ctr"/>
            <a:r>
              <a:rPr lang="en-US" b="1" dirty="0" smtClean="0"/>
              <a:t>K</a:t>
            </a:r>
            <a:r>
              <a:rPr lang="el-GR" b="1" dirty="0" err="1" smtClean="0"/>
              <a:t>αλή</a:t>
            </a:r>
            <a:r>
              <a:rPr lang="el-GR" b="1" smtClean="0"/>
              <a:t> </a:t>
            </a:r>
            <a:r>
              <a:rPr lang="el-GR" b="1" smtClean="0"/>
              <a:t>επιτυχία!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15067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9362"/>
          </a:xfrm>
        </p:spPr>
        <p:txBody>
          <a:bodyPr/>
          <a:lstStyle/>
          <a:p>
            <a:r>
              <a:rPr lang="el-GR" sz="3600" b="1" dirty="0" smtClean="0"/>
              <a:t>Βήμα 1. Επιλογή θέματος διατριβής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Συνεργασία με τον επόπτη/</a:t>
            </a:r>
            <a:r>
              <a:rPr lang="el-GR" dirty="0" err="1" smtClean="0"/>
              <a:t>τρια</a:t>
            </a:r>
            <a:r>
              <a:rPr lang="el-GR" dirty="0" smtClean="0"/>
              <a:t> για την επιλογή θέματος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Πιθανά κριτήρια: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◆Διεπιστημονικότητα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◆ Πιθανότητες χρηματοδότησης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◆ Προσωπικές προτιμήσεις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◆ Δυνατότητα για διεθνές άνοιγμα</a:t>
            </a:r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◆ Απήχηση (επιστημονική και </a:t>
            </a:r>
            <a:r>
              <a:rPr lang="el-GR" dirty="0"/>
              <a:t>ευρύτερη) </a:t>
            </a:r>
            <a:endParaRPr lang="el-GR" dirty="0" smtClean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Δεν υπάρχουν καλά και κακά θέματα διατριβής, αν υπάρχει άριστη πραγμάτευση. Ορισμένα θέματα όμως μπορούν να ανταποκρίνονται καλύτερα σε σύγχρονες ανάγκες, συνθήκες κλπ.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05" y="2304288"/>
            <a:ext cx="3377184" cy="3389376"/>
          </a:xfrm>
        </p:spPr>
      </p:pic>
    </p:spTree>
    <p:extLst>
      <p:ext uri="{BB962C8B-B14F-4D97-AF65-F5344CB8AC3E}">
        <p14:creationId xmlns:p14="http://schemas.microsoft.com/office/powerpoint/2010/main" val="1712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452718"/>
            <a:ext cx="9428020" cy="973746"/>
          </a:xfrm>
        </p:spPr>
        <p:txBody>
          <a:bodyPr/>
          <a:lstStyle/>
          <a:p>
            <a:pPr algn="r"/>
            <a:r>
              <a:rPr lang="el-GR" sz="2400" b="1" dirty="0" smtClean="0"/>
              <a:t>Πώς συνεχίζεται το ταξίδι;</a:t>
            </a:r>
            <a:br>
              <a:rPr lang="el-GR" sz="2400" b="1" dirty="0" smtClean="0"/>
            </a:br>
            <a:r>
              <a:rPr lang="el-GR" sz="2400" b="1" dirty="0" smtClean="0"/>
              <a:t>Αναζήτηση χρηματοδότησης</a:t>
            </a:r>
            <a:br>
              <a:rPr lang="el-GR" sz="2400" b="1" dirty="0" smtClean="0"/>
            </a:br>
            <a:r>
              <a:rPr lang="el-GR" sz="2400" b="1" dirty="0" smtClean="0"/>
              <a:t/>
            </a:r>
            <a:br>
              <a:rPr lang="el-GR" sz="2400" b="1" dirty="0" smtClean="0"/>
            </a:br>
            <a:r>
              <a:rPr lang="el-GR" sz="1600" i="1" dirty="0" smtClean="0"/>
              <a:t>«τους </a:t>
            </a:r>
            <a:r>
              <a:rPr lang="el-GR" sz="1600" i="1" dirty="0" err="1" smtClean="0"/>
              <a:t>Λαιστρυγόνας</a:t>
            </a:r>
            <a:r>
              <a:rPr lang="el-GR" sz="1600" i="1" dirty="0" smtClean="0"/>
              <a:t> και τους Κύκλωπες, τον άγριο </a:t>
            </a:r>
            <a:r>
              <a:rPr lang="el-GR" sz="1600" i="1" dirty="0" err="1" smtClean="0"/>
              <a:t>Ποσειδώνα</a:t>
            </a:r>
            <a:r>
              <a:rPr lang="el-GR" sz="1600" i="1" dirty="0" smtClean="0"/>
              <a:t> δεν θα συναντήσεις</a:t>
            </a:r>
            <a:r>
              <a:rPr lang="mr-IN" sz="1600" i="1" dirty="0" smtClean="0"/>
              <a:t>…</a:t>
            </a:r>
            <a:r>
              <a:rPr lang="el-GR" sz="1600" i="1" dirty="0" smtClean="0"/>
              <a:t>»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ΙΚΥ</a:t>
            </a:r>
          </a:p>
          <a:p>
            <a:r>
              <a:rPr lang="el-G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ΕΛΙΔΕΚ</a:t>
            </a:r>
          </a:p>
          <a:p>
            <a:r>
              <a:rPr lang="el-GR" dirty="0" smtClean="0"/>
              <a:t>Ιδιωτικά ιδρύματα (Ωνάση, Βουδούρη, Λεβέντη, </a:t>
            </a:r>
            <a:r>
              <a:rPr lang="el-GR" dirty="0" err="1" smtClean="0"/>
              <a:t>Προποντίς</a:t>
            </a:r>
            <a:r>
              <a:rPr lang="el-GR" dirty="0" smtClean="0"/>
              <a:t> κλπ.)</a:t>
            </a:r>
          </a:p>
          <a:p>
            <a:r>
              <a:rPr lang="el-GR" dirty="0" smtClean="0"/>
              <a:t>Ελληνικά ΑΕΙ (μέσω υποτροφιών ΕΛΚΕ)</a:t>
            </a:r>
          </a:p>
          <a:p>
            <a:r>
              <a:rPr lang="el-GR" dirty="0" smtClean="0"/>
              <a:t>Ελληνικά ΑΕΙ (μέσω ερευνητικών προγραμμάτων των μελών ΔΕΠ)</a:t>
            </a:r>
          </a:p>
          <a:p>
            <a:r>
              <a:rPr lang="el-GR" dirty="0" smtClean="0"/>
              <a:t>Ελληνικά ΑΕΙ (μέσω κληροδοτημάτων)</a:t>
            </a:r>
          </a:p>
          <a:p>
            <a:r>
              <a:rPr lang="el-GR" dirty="0" smtClean="0"/>
              <a:t>Ξένα ΑΕΙ (υποτροφίες μέσω φακέλου και συνέντευξης)</a:t>
            </a:r>
          </a:p>
          <a:p>
            <a:r>
              <a:rPr lang="el-GR" dirty="0" smtClean="0"/>
              <a:t>Ξένα ερευνητικά κέντρα για μικρής διάρκειας υποτροφία (πχ Κέντρο Ελληνικών Σπουδών </a:t>
            </a:r>
            <a:r>
              <a:rPr lang="en-US" dirty="0" smtClean="0"/>
              <a:t>Harvard)</a:t>
            </a:r>
            <a:endParaRPr lang="el-GR" dirty="0"/>
          </a:p>
          <a:p>
            <a:endParaRPr lang="el-GR" b="1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Δυσκολίες/προβλήματα</a:t>
            </a:r>
            <a:r>
              <a:rPr lang="el-GR" dirty="0" smtClean="0">
                <a:solidFill>
                  <a:schemeClr val="bg1"/>
                </a:solidFill>
              </a:rPr>
              <a:t>: 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α) δεν υπάρχει (ακόμα) στην Ελλάδα κάποια κεντρική ιστοσελίδα με αυτές τις ενημερώσεις συνολικά, β) δεν είναι σίγουρο ότι όλοι οι φορείς θα προκηρύσσουν χρηματοδοτήσεις κάθε χρόνο.</a:t>
            </a:r>
            <a:endParaRPr lang="el-GR" u="sng" dirty="0" smtClean="0"/>
          </a:p>
          <a:p>
            <a:r>
              <a:rPr lang="el-GR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ΣΥΜΒΟΥΛΗ: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Αναζήτηση μέσω οικείων ιστοσελίδων, εγγραφή στο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Newsletter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διαφόρων φορέων, τακτική παρακολούθηση προκηρύξεων. Έρευνα για υποτροφίες</a:t>
            </a:r>
            <a:r>
              <a:rPr lang="mr-IN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ταυτόχρονα με έρευνα για τη διατριβή (!)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Μια  ενδιαφέρουσα πρωτοβουλία: κ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nowledgebridges.gr</a:t>
            </a:r>
            <a:endParaRPr lang="el-G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Βήμα 2. Εύρεση της προκήρυξης που μας ενδιαφέρει 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smtClean="0">
                <a:sym typeface="Wingdings"/>
              </a:rPr>
              <a:t></a:t>
            </a:r>
            <a:r>
              <a:rPr lang="el-GR" sz="2000" dirty="0" smtClean="0"/>
              <a:t>Δεν φοβόμαστε τις πολλές σελίδες της προκήρυξης (!)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smtClean="0">
                <a:sym typeface="Wingdings"/>
              </a:rPr>
              <a:t></a:t>
            </a:r>
            <a:r>
              <a:rPr lang="el-GR" sz="2000" dirty="0" smtClean="0"/>
              <a:t>Διαβάζουμε αρχικά </a:t>
            </a:r>
            <a:r>
              <a:rPr lang="el-GR" sz="2000" u="sng" dirty="0" smtClean="0"/>
              <a:t>μόνο</a:t>
            </a:r>
            <a:r>
              <a:rPr lang="el-GR" sz="2000" dirty="0" smtClean="0"/>
              <a:t> τα κριτήρια </a:t>
            </a:r>
            <a:r>
              <a:rPr lang="el-GR" sz="2000" dirty="0" err="1" smtClean="0"/>
              <a:t>επιλεξιμότητας</a:t>
            </a:r>
            <a:r>
              <a:rPr lang="el-GR" sz="2000" dirty="0"/>
              <a:t> </a:t>
            </a:r>
            <a:r>
              <a:rPr lang="el-GR" sz="2000" dirty="0" smtClean="0"/>
              <a:t>(συνήθως στα έγγραφα των προκηρύξεων αναφέρεται: «δικαίωμα υποβολής έχουν» ή «κριτήρια </a:t>
            </a:r>
            <a:r>
              <a:rPr lang="el-GR" sz="2000" dirty="0" err="1" smtClean="0"/>
              <a:t>επιλεξιμότητας</a:t>
            </a:r>
            <a:r>
              <a:rPr lang="el-GR" sz="2000" dirty="0" smtClean="0"/>
              <a:t>» ή «προϋποθέσεις συμμετοχής» κλπ.)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dirty="0" smtClean="0">
                <a:sym typeface="Wingdings"/>
              </a:rPr>
              <a:t> </a:t>
            </a:r>
            <a:r>
              <a:rPr lang="el-GR" sz="2000" u="sng" dirty="0" smtClean="0">
                <a:sym typeface="Wingdings"/>
              </a:rPr>
              <a:t>Προσοχή</a:t>
            </a:r>
            <a:r>
              <a:rPr lang="el-GR" sz="2000" dirty="0" smtClean="0">
                <a:sym typeface="Wingdings"/>
              </a:rPr>
              <a:t>: ο κάθε φορέας μπορεί να έχει διαφορετικά κριτήρια </a:t>
            </a:r>
            <a:r>
              <a:rPr lang="el-GR" sz="2000" dirty="0" err="1" smtClean="0">
                <a:sym typeface="Wingdings"/>
              </a:rPr>
              <a:t>επιλεξιμότητας</a:t>
            </a:r>
            <a:endParaRPr lang="el-GR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>
              <a:sym typeface="Wingding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2060574"/>
            <a:ext cx="3991409" cy="4195764"/>
          </a:xfrm>
        </p:spPr>
      </p:pic>
    </p:spTree>
    <p:extLst>
      <p:ext uri="{BB962C8B-B14F-4D97-AF65-F5344CB8AC3E}">
        <p14:creationId xmlns:p14="http://schemas.microsoft.com/office/powerpoint/2010/main" val="1847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Παράδειγμα: κριτήρια </a:t>
            </a:r>
            <a:r>
              <a:rPr lang="el-GR" sz="2800" b="1" dirty="0" err="1" smtClean="0"/>
              <a:t>επιλεξιμότητας</a:t>
            </a:r>
            <a:r>
              <a:rPr lang="el-GR" sz="2800" b="1" dirty="0" smtClean="0"/>
              <a:t> πρόσφατης προκήρυξης ΙΚΥ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 defTabSz="914400">
              <a:spcBef>
                <a:spcPts val="0"/>
              </a:spcBef>
              <a:buClrTx/>
              <a:buSzTx/>
              <a:buAutoNum type="arabicPeriod"/>
            </a:pPr>
            <a:r>
              <a:rPr lang="el-GR" dirty="0" smtClean="0"/>
              <a:t>Έχουν </a:t>
            </a:r>
            <a:r>
              <a:rPr lang="el-GR" dirty="0"/>
              <a:t>ελληνικό Αριθμό Φορολογικού Μητρώου (Α.Φ.Μ</a:t>
            </a:r>
            <a:r>
              <a:rPr lang="el-GR" dirty="0" smtClean="0"/>
              <a:t>.)</a:t>
            </a:r>
          </a:p>
          <a:p>
            <a:pPr marL="457200" lvl="0" indent="-457200" defTabSz="914400">
              <a:spcBef>
                <a:spcPts val="0"/>
              </a:spcBef>
              <a:buClrTx/>
              <a:buSzTx/>
              <a:buAutoNum type="arabicPeriod"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2. Έχουν ανακηρυχτεί, </a:t>
            </a:r>
            <a:r>
              <a:rPr lang="el-GR" dirty="0">
                <a:solidFill>
                  <a:schemeClr val="accent3"/>
                </a:solidFill>
              </a:rPr>
              <a:t>μετά την 01-05-2017 και έως 30-06-2019 </a:t>
            </a:r>
            <a:r>
              <a:rPr lang="el-GR" dirty="0"/>
              <a:t>(ημερομηνία απόφασης ορισμού Τριμελούς Συμβουλευτικής Επιτροπής), υποψήφιοι διδάκτορες Ανώτατου Εκπαιδευτικού Ιδρύματος της Ελλάδας με δυνατότητα συνεργασίας με φορείς του άρθρου 13α του ν. 4310/2014</a:t>
            </a:r>
            <a:r>
              <a:rPr lang="el-GR" dirty="0" smtClean="0"/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3. Δεν είναι κάτοχοι διδακτορικού διπλώματος σε οποιονδήποτε επιστημονικό τομέα</a:t>
            </a:r>
            <a:r>
              <a:rPr lang="el-GR" dirty="0" smtClean="0"/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4. Έχουν εκπληρώσει όλες τις συμβατικές τους υποχρεώσεις που απορρέουν από τυχόν άλλη υποτροφία που έχουν λάβει οποτεδήποτε από το ΙΚΥ</a:t>
            </a:r>
            <a:r>
              <a:rPr lang="el-GR" dirty="0" smtClean="0"/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5. </a:t>
            </a:r>
            <a:r>
              <a:rPr lang="el-GR" dirty="0">
                <a:solidFill>
                  <a:schemeClr val="accent3"/>
                </a:solidFill>
              </a:rPr>
              <a:t>Δεν θα λαμβάνουν, κατά το χρονικό διάστημα που λαμβάνουν την παρούσα υποτροφία, οποιαδήποτε άλλη υποτροφία</a:t>
            </a:r>
            <a:r>
              <a:rPr lang="el-GR" dirty="0" smtClean="0">
                <a:solidFill>
                  <a:schemeClr val="accent3"/>
                </a:solidFill>
              </a:rPr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/>
              <a:t>6. Το σύνολο του Κατά Κεφαλήν Εισοδήματος του υποψηφίου δεν υπερβαίνει το ποσό των δεκατεσσάρων χιλιάδων ευρώ (€14.000). </a:t>
            </a:r>
            <a:endParaRPr lang="el-GR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dirty="0" smtClean="0"/>
              <a:t>7. Δεν θα εργάζονται </a:t>
            </a:r>
            <a:r>
              <a:rPr lang="el-GR" dirty="0" err="1" smtClean="0"/>
              <a:t>καθ΄όλο</a:t>
            </a:r>
            <a:r>
              <a:rPr lang="el-GR" dirty="0" smtClean="0"/>
              <a:t> το διάστημα της υποτροφίας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 smtClean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strike="sngStrike" dirty="0" smtClean="0"/>
              <a:t>8. Εκπλήρωση στρατιωτικών καθηκόντων για τους άνδρες.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l-GR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ΣΥΜΒΟΥΛΗ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el-GR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Αν έχουμε απορίες, παίρνουμε τηλέφωνο ή γράφουμε </a:t>
            </a:r>
            <a:r>
              <a:rPr lang="el-G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εμαιλ</a:t>
            </a:r>
            <a:r>
              <a:rPr lang="el-G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Είναι βασικό να ξεκαθαρίζουμε ένα ένα τα βήματα πριν προχωρήσουμε. </a:t>
            </a:r>
            <a:endParaRPr lang="el-GR" strike="sngStrik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Βήμα 3 (κριτήρια αξιολόγησης)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ΙΚΥ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accent3"/>
                </a:solidFill>
              </a:rPr>
              <a:t>Βαθμός πτυχίου: 5-10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Βιογραφικό σημείωμα: 0-20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Ποιοτική αξιολόγηση διατριβής: 0-70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- Αρτιότητα και πρωτοτυπία: 0-30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- Ρεαλιστικό χρονοδιάγραμμα και καλή εξέλιξη διδακτορικού: 0-40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ΣΥΝΟΛΟ: 100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1" dirty="0" smtClean="0"/>
              <a:t>ΕΛΙΔΕΚ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Κριτήριο 1. Επιστημονικό προφίλ ΥΔ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schemeClr val="accent3"/>
                </a:solidFill>
              </a:rPr>
              <a:t>Βαθμός πτυχίου: 5-10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Βιογραφικό Σημείωμα: 0-35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Δήλωση Κινήτρων: 0-15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Κριτήριο 2. Πρόταση ΔΔ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Επιστημονική ποιότητα: 0-5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Πρωτοτυπία: 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Μεθοδολογία: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Χρονοδιάγραμμα υλοποίησης: 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Αναμενόμενη απήχηση: 10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ΣΥΝΟΛΟ: 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82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 4 (ετοιμασία αίτησης)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Διαβάζουμε αναλυτικά από την αρχή την προκήρυξη</a:t>
            </a:r>
          </a:p>
          <a:p>
            <a:r>
              <a:rPr lang="el-GR" dirty="0" smtClean="0"/>
              <a:t>Βεβαιωνόμαστε ότι έχουμε κατανοήσει τον τρόπο υποβολής (έντυπα, ηλεκτρονικά ή και τα δύο) και τα δικαιολογητικά</a:t>
            </a:r>
          </a:p>
          <a:p>
            <a:r>
              <a:rPr lang="el-GR" dirty="0" smtClean="0"/>
              <a:t>Συλλέγουμε τα τυπικά δικαιολογητικά (βεβαιώσεις, πτυχία, ΑΦΜ κλπ.)</a:t>
            </a:r>
          </a:p>
          <a:p>
            <a:r>
              <a:rPr lang="el-GR" dirty="0" smtClean="0"/>
              <a:t>Επικεντρωνόμαστε σε όλα τα σημεία που αναφέρονται ως κριτήρια αξιολόγησης και βαθμολογούνται. </a:t>
            </a:r>
            <a:r>
              <a:rPr lang="el-GR" u="sng" dirty="0" smtClean="0"/>
              <a:t>Προσοχή</a:t>
            </a:r>
            <a:r>
              <a:rPr lang="el-GR" dirty="0" smtClean="0"/>
              <a:t>: να τα λάβουμε υπόψη μας όλα και να προσπαθήσουμε να τα καλύψουμε όλα. Όλα έχουν σημασία και αξιολογούνται.</a:t>
            </a:r>
          </a:p>
          <a:p>
            <a:r>
              <a:rPr lang="el-GR" dirty="0" smtClean="0"/>
              <a:t>Ξεκινάμε από νωρίς την ετοιμασία και κάνουμε κατανομή του χρόνου μας ανάλογα με την προθεσμία</a:t>
            </a:r>
          </a:p>
          <a:p>
            <a:r>
              <a:rPr lang="el-GR" dirty="0" smtClean="0"/>
              <a:t>Δεν υποβάλλουμε την αίτησή μας τελευταία στιγμή!</a:t>
            </a:r>
          </a:p>
        </p:txBody>
      </p:sp>
    </p:spTree>
    <p:extLst>
      <p:ext uri="{BB962C8B-B14F-4D97-AF65-F5344CB8AC3E}">
        <p14:creationId xmlns:p14="http://schemas.microsoft.com/office/powerpoint/2010/main" val="7377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Παράδειγμα από την πρόσφατη προκήρυξη του ΙΚΥ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b="1" dirty="0"/>
              <a:t>Βιογραφικό σημείωμα </a:t>
            </a:r>
            <a:r>
              <a:rPr lang="el-GR" dirty="0"/>
              <a:t>(</a:t>
            </a:r>
            <a:r>
              <a:rPr lang="el-GR" dirty="0">
                <a:solidFill>
                  <a:schemeClr val="accent3"/>
                </a:solidFill>
              </a:rPr>
              <a:t>βάσει του ευρωπαϊκού προτύπου “</a:t>
            </a:r>
            <a:r>
              <a:rPr lang="el-GR" dirty="0" err="1">
                <a:solidFill>
                  <a:schemeClr val="accent3"/>
                </a:solidFill>
              </a:rPr>
              <a:t>Europass</a:t>
            </a:r>
            <a:r>
              <a:rPr lang="el-GR" dirty="0">
                <a:solidFill>
                  <a:schemeClr val="accent3"/>
                </a:solidFill>
              </a:rPr>
              <a:t>” κατά προτίμηση</a:t>
            </a:r>
            <a:r>
              <a:rPr lang="el-GR" dirty="0"/>
              <a:t>), στο οποίο αναφέρονται, μεταξύ άλλων, </a:t>
            </a:r>
            <a:r>
              <a:rPr lang="el-GR" dirty="0">
                <a:solidFill>
                  <a:schemeClr val="accent3"/>
                </a:solidFill>
              </a:rPr>
              <a:t>οι επιστημονικές διακρίσεις </a:t>
            </a:r>
            <a:r>
              <a:rPr lang="el-GR" dirty="0"/>
              <a:t>και οι συμμετοχές σε επιστημονικά συνέδρια, οι προπτυχιακοί και μεταπτυχιακοί τίτλοι και </a:t>
            </a:r>
            <a:r>
              <a:rPr lang="el-GR" dirty="0">
                <a:solidFill>
                  <a:schemeClr val="accent3"/>
                </a:solidFill>
              </a:rPr>
              <a:t>οι επιδόσεις/βαθμολογίες σε αυτούς</a:t>
            </a:r>
            <a:r>
              <a:rPr lang="el-GR" dirty="0"/>
              <a:t>, η πιστοποιημένη γνώση ξένων γλωσσών, τυχόν σχετική εργασιακή εμπειρία, οποιαδήποτε άλλη δραστηριότητα προσιδιάζει στην υλοποίηση της πρότασης διδακτορικής διατριβής και </a:t>
            </a:r>
            <a:r>
              <a:rPr lang="el-GR" dirty="0" smtClean="0"/>
              <a:t>συμβάλλει </a:t>
            </a:r>
            <a:r>
              <a:rPr lang="el-GR" dirty="0"/>
              <a:t>στην απόκτηση επιστημονικής επάρκειας στον επιστημονικό τομέα, κλάδο και εξειδίκευση όπου εντάσσεται η αίτηση-πρόταση διδακτορικής διατριβής, καθώς </a:t>
            </a:r>
            <a:r>
              <a:rPr lang="el-GR" dirty="0">
                <a:solidFill>
                  <a:schemeClr val="accent3"/>
                </a:solidFill>
              </a:rPr>
              <a:t>και η σημαντική συμμετοχή του υποψήφιου σε ανακοινώσεις σε επιστημονικά συνέδρια και σε επιστημονικές δημοσιεύσεις σε έγκριτα περιοδικά με συνάφεια ως προς την εξελισσόμενη διατριβή</a:t>
            </a:r>
            <a:r>
              <a:rPr lang="el-GR" dirty="0"/>
              <a:t>.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l-GR" dirty="0"/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el-GR" b="1" dirty="0" smtClean="0"/>
              <a:t>Πρόταση </a:t>
            </a:r>
            <a:r>
              <a:rPr lang="el-GR" b="1" dirty="0"/>
              <a:t>διδακτορικής διατριβής έως 2.000 λέξεις </a:t>
            </a:r>
            <a:r>
              <a:rPr lang="el-GR" dirty="0"/>
              <a:t>με την ακόλουθη δομή: (α) Περίληψη, (β) Εισαγωγή, (γ) Θεωρητικό πλαίσιο, (δ) Ερευνητικά ερωτήματα/υποθέσεις εργασίας, (ε) Μεθοδολογία, και (</a:t>
            </a:r>
            <a:r>
              <a:rPr lang="el-GR" dirty="0" err="1"/>
              <a:t>στ</a:t>
            </a:r>
            <a:r>
              <a:rPr lang="el-GR" dirty="0"/>
              <a:t>) Χρονοδιάγραμμα στο οποίο θα αναφέρεται και η αιτούμενη διάρκεια της υποτροφίας σε μήνες, </a:t>
            </a:r>
            <a:r>
              <a:rPr lang="el-GR" dirty="0" err="1"/>
              <a:t>αρχομένης</a:t>
            </a:r>
            <a:r>
              <a:rPr lang="el-GR" dirty="0"/>
              <a:t> ενδεικτικά από την καταληκτική ημερομηνία ηλεκτρονικής υποβολής της αίτησης-πρότασης. </a:t>
            </a:r>
            <a:r>
              <a:rPr lang="el-GR" dirty="0">
                <a:solidFill>
                  <a:schemeClr val="accent3"/>
                </a:solidFill>
              </a:rPr>
              <a:t>Η διάρκεια δεν μπορεί να υπερβαίνει τους 16 διαδοχικούς μήνες επί ποινή απαραδέκτου της αίτησης.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345</TotalTime>
  <Words>1572</Words>
  <Application>Microsoft Macintosh PowerPoint</Application>
  <PresentationFormat>Widescreen</PresentationFormat>
  <Paragraphs>192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Mangal</vt:lpstr>
      <vt:lpstr>Wingdings</vt:lpstr>
      <vt:lpstr>Wingdings 3</vt:lpstr>
      <vt:lpstr>Arial</vt:lpstr>
      <vt:lpstr>Ion</vt:lpstr>
      <vt:lpstr>Σεμινάριο ΕΙΦ 21/10/2022 Συμβουλές για πετυχημένες προτάσεις  ΙΚΥ, ΕΛΙΔΕΚ</vt:lpstr>
      <vt:lpstr>Α. Η πορεία προς τη διατριβή Πότε ξεκινάει αυτό το ταξίδι;  «Σαν έτοιμος από καιρό, σαν θαρραλέος…»  </vt:lpstr>
      <vt:lpstr>Βήμα 1. Επιλογή θέματος διατριβής</vt:lpstr>
      <vt:lpstr>Πώς συνεχίζεται το ταξίδι; Αναζήτηση χρηματοδότησης  «τους Λαιστρυγόνας και τους Κύκλωπες, τον άγριο Ποσειδώνα δεν θα συναντήσεις…»</vt:lpstr>
      <vt:lpstr>Βήμα 2. Εύρεση της προκήρυξης που μας ενδιαφέρει  </vt:lpstr>
      <vt:lpstr>Παράδειγμα: κριτήρια επιλεξιμότητας πρόσφατης προκήρυξης ΙΚΥ</vt:lpstr>
      <vt:lpstr>Βήμα 3 (κριτήρια αξιολόγησης)</vt:lpstr>
      <vt:lpstr>Βήμα 4 (ετοιμασία αίτησης)</vt:lpstr>
      <vt:lpstr>Παράδειγμα από την πρόσφατη προκήρυξη του ΙΚΥ</vt:lpstr>
      <vt:lpstr>ΕΛΙΔΕΚ: Δήλωση κινήτρων (motivation letter, cover letter)</vt:lpstr>
      <vt:lpstr>Είναι αξιόπιστο κριτήριο η επιστολή κινήτρων; </vt:lpstr>
      <vt:lpstr>B. Μετά το διδακτορικό</vt:lpstr>
      <vt:lpstr>Οι απαιτήσεις αυξάνονται Παράδειγμα 1: δικαιολογητικά για μεταδιδακτορική υποτροφία ΙΚΥ</vt:lpstr>
      <vt:lpstr>Παράδειγμα 2: Μεταδιδακτορική έρευνα ΕΛΙΔΕΚ </vt:lpstr>
      <vt:lpstr>Άλλοι σημαντικοί παράγοντες για επιτυχία σε πρόταση ΕΛΙΔΕΚ</vt:lpstr>
      <vt:lpstr>Gantt Chart</vt:lpstr>
      <vt:lpstr>Ετοιμασία από νωρίς (;)</vt:lpstr>
      <vt:lpstr>Γενικότερες συμβουλές</vt:lpstr>
      <vt:lpstr>Θέτουμε σωστές προτεραιότητες</vt:lpstr>
      <vt:lpstr>Η επιτυχία δεν είναι μόνο θέμα γνώσης, αλλά και στάσης ζωής</vt:lpstr>
      <vt:lpstr>Kαλή επιτυχία!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ΣεμινάριοΕΙΦ 21/10/2022 Συμβουλές για πετυχημένες προτάσεις  ΙΚΥ, ΕΛΙΔΕΚ</dc:title>
  <dc:creator>Melina Tamiolaki</dc:creator>
  <cp:lastModifiedBy>Melina Tamiolaki</cp:lastModifiedBy>
  <cp:revision>40</cp:revision>
  <dcterms:created xsi:type="dcterms:W3CDTF">2022-10-15T08:28:31Z</dcterms:created>
  <dcterms:modified xsi:type="dcterms:W3CDTF">2022-11-07T10:06:41Z</dcterms:modified>
</cp:coreProperties>
</file>